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3" roundtripDataSignature="AMtx7mgLCkvFsJRLJhhtFd6LOF3wg6t0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3" Type="http://customschemas.google.com/relationships/presentationmetadata" Target="meta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fad65ff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8fad65ffe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fad65ffe4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8fad65ffe4_1_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8fad65ffe4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8fad65ffe4_1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fad65ffe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8fad65ffe4_1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fad65ffe4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8fad65ffe4_1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8fad65ffe4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8fad65ffe4_1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fad65ffe4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8fad65ffe4_1_2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8fad65ffe4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8fad65ffe4_1_2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8fad65ffe4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28fad65ffe4_1_3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8fad65ffe4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8fad65ffe4_1_2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fad65ffe4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8fad65ffe4_1_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fad65ffe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28fad65ffe4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fad65ffe4_1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8fad65ffe4_1_3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8fad65ffe4_1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8fad65ffe4_1_3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fad65ffe4_1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8fad65ffe4_1_3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8fad65ffe4_7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28fad65ffe4_7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8fad65ffe4_7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8fad65ffe4_7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8fad65ffe4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28fad65ffe4_7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8fad65ffe4_7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8fad65ffe4_7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8fad65ffe4_7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8fad65ffe4_7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8fad65ffe4_7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28fad65ffe4_7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8fad65ffe4_7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8fad65ffe4_7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fad65ffe4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28fad65ffe4_1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8fad65ffe4_7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28fad65ffe4_7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8fad65ffe4_7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28fad65ffe4_7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8fad65ffe4_7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28fad65ffe4_7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8fad65ffe4_7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8fad65ffe4_7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8fad65ffe4_1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28fad65ffe4_15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8fad65ffe4_7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28fad65ffe4_7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8fad65ffe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28fad65ffe4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8fad65ffe4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28fad65ffe4_1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8fad65ffe4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VADER은 클래스는 텍스트의 긍정적, 부정적, 중립적 감정의 강도를 분석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Flair</a:t>
            </a:r>
            <a:r>
              <a:rPr lang="en-US">
                <a:solidFill>
                  <a:schemeClr val="dk1"/>
                </a:solidFill>
              </a:rPr>
              <a:t>은 는 텍스트 분류를 위한 모델로, 텍스트가 긍정적인지, 부정적인지 또는 중립적인지를 분류하는 데 사용됩니다.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TextBlob은 간단한 텍스트 처리 및 감정 분석을 위한 라이브러리입니다. 이 모듈은 감정 분석뿐만 아니라, 텍스트의 품질, 명사구 추출, 언어 번역, 언어 감지 등 다양한 기능을 제공합니다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3" name="Google Shape;603;g28fad65ffe4_1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8fad65ffe4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28fad65ffe4_1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fad65ffe4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28fad65ffe4_1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8fad65ffe4_4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리뷰들을 워드클라우드 해보았을때 특징들을 뽑아내보았습니다.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단맛, 부드러움</a:t>
            </a:r>
            <a:endParaRPr/>
          </a:p>
        </p:txBody>
      </p:sp>
      <p:sp>
        <p:nvSpPr>
          <p:cNvPr id="630" name="Google Shape;630;g28fad65ffe4_4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8fad65ffe4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택스트 블랍.</a:t>
            </a:r>
            <a:endParaRPr/>
          </a:p>
        </p:txBody>
      </p:sp>
      <p:sp>
        <p:nvSpPr>
          <p:cNvPr id="642" name="Google Shape;642;g28fad65ffe4_4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8fad65ffe4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28fad65ffe4_4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8fad65ffe4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28fad65ffe4_4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8fad65ffe4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28fad65ffe4_4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8fad65ffe4_4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중앙값은 데이터의 중간 값을 의미합니다. 이 값이 89.99라는 것은, 데이터를 크기 순으로 정렬했을 때 중간에 위치한 값이 89.99임을 의미합니다. 중앙값은 평균보다 훨씬 낮습니다.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표준편차가 557로 매우 크다는 것은 데이터가 평균 주변에서 크게 분포하고 있음을 나타냅니다. 즉, 데이터 값들이 평균으로부터 많이 떨어져 있는 경우가 많다는 것을 의미합니다.</a:t>
            </a:r>
            <a:endParaRPr/>
          </a:p>
        </p:txBody>
      </p:sp>
      <p:sp>
        <p:nvSpPr>
          <p:cNvPr id="688" name="Google Shape;688;g28fad65ffe4_4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8fad65ffe4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28fad65ffe4_4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8fad65ffe4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28fad65ffe4_4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8fad65ffe4_4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28fad65ffe4_4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8fad65ffe4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28fad65ffe4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fad65ffe4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8fad65ffe4_1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8fad65ffe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28fad65ffe4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8fad65ffe4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28fad65ffe4_2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8fad65ffe4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28fad65ffe4_2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8fad65ffe4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28fad65ffe4_2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8fad65ffe4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g28fad65ffe4_2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8fad65ffe4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g28fad65ffe4_2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8fad65ffe4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g28fad65ffe4_2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8fad65ffe4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g28fad65ffe4_1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8fad65ffe4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g28fad65ffe4_2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8fad65ffe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8fad65ffe4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8fad65ffe4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8fad65ffe4_1_2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8fad65ffe4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8fad65ffe4_1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9.png"/><Relationship Id="rId4" Type="http://schemas.openxmlformats.org/officeDocument/2006/relationships/image" Target="../media/image36.png"/><Relationship Id="rId5" Type="http://schemas.openxmlformats.org/officeDocument/2006/relationships/image" Target="../media/image5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7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8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datasets/lauhiuyan/whisky-ratings-data" TargetMode="External"/><Relationship Id="rId4" Type="http://schemas.openxmlformats.org/officeDocument/2006/relationships/hyperlink" Target="https://www.kaggle.com/datasets/limtis/wikiliq-dataset" TargetMode="External"/><Relationship Id="rId5" Type="http://schemas.openxmlformats.org/officeDocument/2006/relationships/hyperlink" Target="https://www.kaggle.com/datasets/mohamedelaziz/irish-whiskey-sales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0.jpg"/><Relationship Id="rId5" Type="http://schemas.openxmlformats.org/officeDocument/2006/relationships/image" Target="../media/image2.jpg"/><Relationship Id="rId6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0.png"/><Relationship Id="rId4" Type="http://schemas.openxmlformats.org/officeDocument/2006/relationships/image" Target="../media/image7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5.png"/><Relationship Id="rId4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Relationship Id="rId4" Type="http://schemas.openxmlformats.org/officeDocument/2006/relationships/image" Target="../media/image8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Relationship Id="rId4" Type="http://schemas.openxmlformats.org/officeDocument/2006/relationships/image" Target="../media/image54.jpg"/><Relationship Id="rId5" Type="http://schemas.openxmlformats.org/officeDocument/2006/relationships/image" Target="../media/image52.png"/><Relationship Id="rId6" Type="http://schemas.openxmlformats.org/officeDocument/2006/relationships/image" Target="../media/image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Relationship Id="rId5" Type="http://schemas.openxmlformats.org/officeDocument/2006/relationships/image" Target="../media/image72.png"/><Relationship Id="rId6" Type="http://schemas.openxmlformats.org/officeDocument/2006/relationships/image" Target="../media/image7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8fad65ffe4_0_0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g28fad65ffe4_0_0"/>
          <p:cNvSpPr/>
          <p:nvPr/>
        </p:nvSpPr>
        <p:spPr>
          <a:xfrm>
            <a:off x="3970626" y="3030220"/>
            <a:ext cx="1545000" cy="656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소속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28fad65ffe4_0_0"/>
          <p:cNvSpPr/>
          <p:nvPr/>
        </p:nvSpPr>
        <p:spPr>
          <a:xfrm>
            <a:off x="5515637" y="3030220"/>
            <a:ext cx="2720400" cy="656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KDT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28fad65ffe4_0_0"/>
          <p:cNvSpPr/>
          <p:nvPr/>
        </p:nvSpPr>
        <p:spPr>
          <a:xfrm>
            <a:off x="3970372" y="3835414"/>
            <a:ext cx="1545000" cy="656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조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28fad65ffe4_0_0"/>
          <p:cNvSpPr/>
          <p:nvPr/>
        </p:nvSpPr>
        <p:spPr>
          <a:xfrm>
            <a:off x="5515383" y="3835414"/>
            <a:ext cx="2720400" cy="656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3조</a:t>
            </a:r>
            <a:endParaRPr/>
          </a:p>
        </p:txBody>
      </p:sp>
      <p:sp>
        <p:nvSpPr>
          <p:cNvPr id="89" name="Google Shape;89;g28fad65ffe4_0_0"/>
          <p:cNvSpPr/>
          <p:nvPr/>
        </p:nvSpPr>
        <p:spPr>
          <a:xfrm>
            <a:off x="3970375" y="4616478"/>
            <a:ext cx="1545000" cy="8805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성명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28fad65ffe4_0_0"/>
          <p:cNvSpPr/>
          <p:nvPr/>
        </p:nvSpPr>
        <p:spPr>
          <a:xfrm>
            <a:off x="5515375" y="4616475"/>
            <a:ext cx="2720400" cy="880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김아란, 황은혁,</a:t>
            </a:r>
            <a:endParaRPr sz="2800">
              <a:solidFill>
                <a:srgbClr val="595959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박지훈, 이동건</a:t>
            </a:r>
            <a:endParaRPr sz="2800">
              <a:solidFill>
                <a:srgbClr val="595959"/>
              </a:solidFill>
            </a:endParaRPr>
          </a:p>
        </p:txBody>
      </p:sp>
      <p:sp>
        <p:nvSpPr>
          <p:cNvPr id="91" name="Google Shape;91;g28fad65ffe4_0_0"/>
          <p:cNvSpPr/>
          <p:nvPr/>
        </p:nvSpPr>
        <p:spPr>
          <a:xfrm>
            <a:off x="3335666" y="1534296"/>
            <a:ext cx="55182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486B7"/>
                </a:solidFill>
                <a:latin typeface="Malgun Gothic"/>
                <a:ea typeface="Malgun Gothic"/>
                <a:cs typeface="Malgun Gothic"/>
                <a:sym typeface="Malgun Gothic"/>
              </a:rPr>
              <a:t>맛있는 위스키를 골라보자</a:t>
            </a:r>
            <a:endParaRPr b="0" i="0" sz="4800" u="none" cap="none" strike="noStrike">
              <a:solidFill>
                <a:srgbClr val="2486B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" name="Google Shape;92;g28fad65ffe4_0_0"/>
          <p:cNvPicPr preferRelativeResize="0"/>
          <p:nvPr/>
        </p:nvPicPr>
        <p:blipFill rotWithShape="1">
          <a:blip r:embed="rId3">
            <a:alphaModFix/>
          </a:blip>
          <a:srcRect b="14310" l="0" r="0" t="0"/>
          <a:stretch/>
        </p:blipFill>
        <p:spPr>
          <a:xfrm>
            <a:off x="8338075" y="3424049"/>
            <a:ext cx="3665574" cy="31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fad65ffe4_1_168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g28fad65ffe4_1_168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/>
          </a:p>
        </p:txBody>
      </p:sp>
      <p:sp>
        <p:nvSpPr>
          <p:cNvPr id="206" name="Google Shape;206;g28fad65ffe4_1_168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아메리칸 위스키 특징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28fad65ffe4_1_168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g28fad65ffe4_1_168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③ ● ⑤</a:t>
            </a:r>
            <a:endParaRPr/>
          </a:p>
        </p:txBody>
      </p:sp>
      <p:sp>
        <p:nvSpPr>
          <p:cNvPr id="209" name="Google Shape;209;g28fad65ffe4_1_168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0" name="Google Shape;210;g28fad65ffe4_1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625" y="1426400"/>
            <a:ext cx="5702698" cy="46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8fad65ffe4_1_223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g28fad65ffe4_1_223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/>
          </a:p>
        </p:txBody>
      </p:sp>
      <p:sp>
        <p:nvSpPr>
          <p:cNvPr id="217" name="Google Shape;217;g28fad65ffe4_1_223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아메리칸 위스키 특징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28fad65ffe4_1_223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g28fad65ffe4_1_223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③ ● ⑤</a:t>
            </a:r>
            <a:endParaRPr/>
          </a:p>
        </p:txBody>
      </p:sp>
      <p:sp>
        <p:nvSpPr>
          <p:cNvPr id="220" name="Google Shape;220;g28fad65ffe4_1_223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1" name="Google Shape;221;g28fad65ffe4_1_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725" y="1276349"/>
            <a:ext cx="6270220" cy="493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8fad65ffe4_1_159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g28fad65ffe4_1_159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/>
          </a:p>
        </p:txBody>
      </p:sp>
      <p:sp>
        <p:nvSpPr>
          <p:cNvPr id="228" name="Google Shape;228;g28fad65ffe4_1_159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아메리칸 위스키 특징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28fad65ffe4_1_159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g28fad65ffe4_1_159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③ ● ⑤</a:t>
            </a:r>
            <a:endParaRPr/>
          </a:p>
        </p:txBody>
      </p:sp>
      <p:sp>
        <p:nvSpPr>
          <p:cNvPr id="231" name="Google Shape;231;g28fad65ffe4_1_159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2" name="Google Shape;232;g28fad65ffe4_1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575" y="1347453"/>
            <a:ext cx="5779225" cy="316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8fad65ffe4_1_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5450" y="2461350"/>
            <a:ext cx="7658976" cy="33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fad65ffe4_1_234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g28fad65ffe4_1_234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/>
          </a:p>
        </p:txBody>
      </p:sp>
      <p:sp>
        <p:nvSpPr>
          <p:cNvPr id="240" name="Google Shape;240;g28fad65ffe4_1_234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아메리칸 위스키 특징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28fad65ffe4_1_234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g28fad65ffe4_1_234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③ ● ⑤</a:t>
            </a:r>
            <a:endParaRPr/>
          </a:p>
        </p:txBody>
      </p:sp>
      <p:sp>
        <p:nvSpPr>
          <p:cNvPr id="243" name="Google Shape;243;g28fad65ffe4_1_234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4" name="Google Shape;244;g28fad65ffe4_1_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25" y="1858234"/>
            <a:ext cx="5324475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8fad65ffe4_1_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4025" y="2665213"/>
            <a:ext cx="8601800" cy="23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8fad65ffe4_1_177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g28fad65ffe4_1_177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/>
          </a:p>
        </p:txBody>
      </p:sp>
      <p:sp>
        <p:nvSpPr>
          <p:cNvPr id="252" name="Google Shape;252;g28fad65ffe4_1_177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아메리칸 위스키 특징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28fad65ffe4_1_177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g28fad65ffe4_1_177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③ ● ⑤</a:t>
            </a:r>
            <a:endParaRPr/>
          </a:p>
        </p:txBody>
      </p:sp>
      <p:sp>
        <p:nvSpPr>
          <p:cNvPr id="255" name="Google Shape;255;g28fad65ffe4_1_177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6" name="Google Shape;256;g28fad65ffe4_1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775" y="1452350"/>
            <a:ext cx="5504599" cy="45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8fad65ffe4_1_266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g28fad65ffe4_1_266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/>
          </a:p>
        </p:txBody>
      </p:sp>
      <p:sp>
        <p:nvSpPr>
          <p:cNvPr id="263" name="Google Shape;263;g28fad65ffe4_1_266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아메리칸 위스키 특징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28fad65ffe4_1_266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g28fad65ffe4_1_266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③ ● ⑤</a:t>
            </a:r>
            <a:endParaRPr/>
          </a:p>
        </p:txBody>
      </p:sp>
      <p:sp>
        <p:nvSpPr>
          <p:cNvPr id="266" name="Google Shape;266;g28fad65ffe4_1_266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7" name="Google Shape;267;g28fad65ffe4_1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25" y="1594634"/>
            <a:ext cx="5419725" cy="43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28fad65ffe4_1_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4725" y="1498734"/>
            <a:ext cx="5219700" cy="43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8fad65ffe4_1_2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3756" y="4986750"/>
            <a:ext cx="4308074" cy="10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8fad65ffe4_1_276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g28fad65ffe4_1_276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2-4</a:t>
            </a:r>
            <a:endParaRPr/>
          </a:p>
        </p:txBody>
      </p:sp>
      <p:sp>
        <p:nvSpPr>
          <p:cNvPr id="276" name="Google Shape;276;g28fad65ffe4_1_276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아메리칸 위스키 </a:t>
            </a:r>
            <a:r>
              <a:rPr lang="en-US" sz="2800">
                <a:solidFill>
                  <a:srgbClr val="595959"/>
                </a:solidFill>
              </a:rPr>
              <a:t>점수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28fad65ffe4_1_276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g28fad65ffe4_1_276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③ ● ⑤</a:t>
            </a:r>
            <a:endParaRPr/>
          </a:p>
        </p:txBody>
      </p:sp>
      <p:sp>
        <p:nvSpPr>
          <p:cNvPr id="279" name="Google Shape;279;g28fad65ffe4_1_276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0" name="Google Shape;280;g28fad65ffe4_1_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5084"/>
            <a:ext cx="11887203" cy="4722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fad65ffe4_1_314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g28fad65ffe4_1_314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2-4</a:t>
            </a:r>
            <a:endParaRPr/>
          </a:p>
        </p:txBody>
      </p:sp>
      <p:sp>
        <p:nvSpPr>
          <p:cNvPr id="287" name="Google Shape;287;g28fad65ffe4_1_314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아메리칸 위스키 </a:t>
            </a:r>
            <a:r>
              <a:rPr lang="en-US" sz="2800">
                <a:solidFill>
                  <a:srgbClr val="595959"/>
                </a:solidFill>
              </a:rPr>
              <a:t>점수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28fad65ffe4_1_314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g28fad65ffe4_1_314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③ ● ⑤</a:t>
            </a:r>
            <a:endParaRPr/>
          </a:p>
        </p:txBody>
      </p:sp>
      <p:sp>
        <p:nvSpPr>
          <p:cNvPr id="290" name="Google Shape;290;g28fad65ffe4_1_314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1" name="Google Shape;291;g28fad65ffe4_1_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963" y="1335084"/>
            <a:ext cx="5718067" cy="4824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fad65ffe4_1_291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g28fad65ffe4_1_291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2-4</a:t>
            </a:r>
            <a:endParaRPr/>
          </a:p>
        </p:txBody>
      </p:sp>
      <p:sp>
        <p:nvSpPr>
          <p:cNvPr id="298" name="Google Shape;298;g28fad65ffe4_1_291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아메리칸 위스키 </a:t>
            </a:r>
            <a:r>
              <a:rPr lang="en-US" sz="2800">
                <a:solidFill>
                  <a:srgbClr val="595959"/>
                </a:solidFill>
              </a:rPr>
              <a:t>점수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28fad65ffe4_1_291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g28fad65ffe4_1_291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③ ● ⑤</a:t>
            </a:r>
            <a:endParaRPr/>
          </a:p>
        </p:txBody>
      </p:sp>
      <p:sp>
        <p:nvSpPr>
          <p:cNvPr id="301" name="Google Shape;301;g28fad65ffe4_1_291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2" name="Google Shape;302;g28fad65ffe4_1_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0900" y="1402749"/>
            <a:ext cx="5705725" cy="46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8fad65ffe4_1_301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g28fad65ffe4_1_301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2-4</a:t>
            </a:r>
            <a:endParaRPr/>
          </a:p>
        </p:txBody>
      </p:sp>
      <p:sp>
        <p:nvSpPr>
          <p:cNvPr id="309" name="Google Shape;309;g28fad65ffe4_1_301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아메리칸 위스키 </a:t>
            </a:r>
            <a:r>
              <a:rPr lang="en-US" sz="2800">
                <a:solidFill>
                  <a:srgbClr val="595959"/>
                </a:solidFill>
              </a:rPr>
              <a:t>점수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28fad65ffe4_1_301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g28fad65ffe4_1_301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③ ● ⑤</a:t>
            </a:r>
            <a:endParaRPr/>
          </a:p>
        </p:txBody>
      </p:sp>
      <p:sp>
        <p:nvSpPr>
          <p:cNvPr id="312" name="Google Shape;312;g28fad65ffe4_1_301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3" name="Google Shape;313;g28fad65ffe4_1_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013" y="1594634"/>
            <a:ext cx="5133975" cy="43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8fad65ffe4_1_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913" y="2828934"/>
            <a:ext cx="3114675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fad65ffe4_0_35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g28fad65ffe4_0_35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/>
          </a:p>
        </p:txBody>
      </p:sp>
      <p:sp>
        <p:nvSpPr>
          <p:cNvPr id="99" name="Google Shape;99;g28fad65ffe4_0_35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위스키알기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28fad65ffe4_0_35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g28fad65ffe4_0_35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● ②</a:t>
            </a:r>
            <a:r>
              <a:rPr b="0" i="0" lang="en-US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③ ④ ⑤</a:t>
            </a:r>
            <a:endParaRPr/>
          </a:p>
        </p:txBody>
      </p:sp>
      <p:sp>
        <p:nvSpPr>
          <p:cNvPr id="102" name="Google Shape;102;g28fad65ffe4_0_35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g28fad65ffe4_0_35"/>
          <p:cNvSpPr/>
          <p:nvPr/>
        </p:nvSpPr>
        <p:spPr>
          <a:xfrm>
            <a:off x="582301" y="1867309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김아란</a:t>
            </a:r>
            <a:endParaRPr/>
          </a:p>
        </p:txBody>
      </p:sp>
      <p:sp>
        <p:nvSpPr>
          <p:cNvPr id="104" name="Google Shape;104;g28fad65ffe4_0_35"/>
          <p:cNvSpPr/>
          <p:nvPr/>
        </p:nvSpPr>
        <p:spPr>
          <a:xfrm>
            <a:off x="2316901" y="1867309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아메리칸 </a:t>
            </a:r>
            <a:r>
              <a:rPr lang="en-US" sz="2800">
                <a:solidFill>
                  <a:srgbClr val="595959"/>
                </a:solidFill>
              </a:rPr>
              <a:t>위스키 분석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28fad65ffe4_0_35"/>
          <p:cNvSpPr/>
          <p:nvPr/>
        </p:nvSpPr>
        <p:spPr>
          <a:xfrm>
            <a:off x="582301" y="3078421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황은혁</a:t>
            </a:r>
            <a:endParaRPr/>
          </a:p>
        </p:txBody>
      </p:sp>
      <p:sp>
        <p:nvSpPr>
          <p:cNvPr id="106" name="Google Shape;106;g28fad65ffe4_0_35"/>
          <p:cNvSpPr/>
          <p:nvPr/>
        </p:nvSpPr>
        <p:spPr>
          <a:xfrm>
            <a:off x="2316901" y="3078421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아이리쉬 </a:t>
            </a:r>
            <a:r>
              <a:rPr lang="en-US" sz="2800">
                <a:solidFill>
                  <a:srgbClr val="595959"/>
                </a:solidFill>
              </a:rPr>
              <a:t>위스키 분석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28fad65ffe4_0_35"/>
          <p:cNvSpPr/>
          <p:nvPr/>
        </p:nvSpPr>
        <p:spPr>
          <a:xfrm>
            <a:off x="598026" y="4234009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이동건</a:t>
            </a:r>
            <a:endParaRPr/>
          </a:p>
        </p:txBody>
      </p:sp>
      <p:sp>
        <p:nvSpPr>
          <p:cNvPr id="108" name="Google Shape;108;g28fad65ffe4_0_35"/>
          <p:cNvSpPr/>
          <p:nvPr/>
        </p:nvSpPr>
        <p:spPr>
          <a:xfrm>
            <a:off x="2332626" y="4234009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재패니즈 </a:t>
            </a:r>
            <a:r>
              <a:rPr lang="en-US" sz="2800">
                <a:solidFill>
                  <a:srgbClr val="595959"/>
                </a:solidFill>
              </a:rPr>
              <a:t>위스키 분석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28fad65ffe4_0_35"/>
          <p:cNvSpPr/>
          <p:nvPr/>
        </p:nvSpPr>
        <p:spPr>
          <a:xfrm>
            <a:off x="582301" y="5389572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박지훈</a:t>
            </a:r>
            <a:endParaRPr/>
          </a:p>
        </p:txBody>
      </p:sp>
      <p:sp>
        <p:nvSpPr>
          <p:cNvPr id="110" name="Google Shape;110;g28fad65ffe4_0_35"/>
          <p:cNvSpPr/>
          <p:nvPr/>
        </p:nvSpPr>
        <p:spPr>
          <a:xfrm>
            <a:off x="2316901" y="5389572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스카치 </a:t>
            </a:r>
            <a:r>
              <a:rPr lang="en-US" sz="2800">
                <a:solidFill>
                  <a:srgbClr val="595959"/>
                </a:solidFill>
              </a:rPr>
              <a:t>위스키 분석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8fad65ffe4_1_325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g28fad65ffe4_1_325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g28fad65ffe4_1_325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③ ● ⑤</a:t>
            </a:r>
            <a:endParaRPr/>
          </a:p>
        </p:txBody>
      </p:sp>
      <p:sp>
        <p:nvSpPr>
          <p:cNvPr id="322" name="Google Shape;322;g28fad65ffe4_1_325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3" name="Google Shape;323;g28fad65ffe4_1_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750" y="1335084"/>
            <a:ext cx="5668205" cy="482441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28fad65ffe4_1_325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2-4</a:t>
            </a:r>
            <a:endParaRPr/>
          </a:p>
        </p:txBody>
      </p:sp>
      <p:sp>
        <p:nvSpPr>
          <p:cNvPr id="325" name="Google Shape;325;g28fad65ffe4_1_325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아메리칸 위스키 점수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8fad65ffe4_1_336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g28fad65ffe4_1_336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g28fad65ffe4_1_336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③ ● ⑤</a:t>
            </a:r>
            <a:endParaRPr/>
          </a:p>
        </p:txBody>
      </p:sp>
      <p:sp>
        <p:nvSpPr>
          <p:cNvPr id="333" name="Google Shape;333;g28fad65ffe4_1_336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4" name="Google Shape;334;g28fad65ffe4_1_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25" y="1965584"/>
            <a:ext cx="55721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28fad65ffe4_1_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9613" y="3366009"/>
            <a:ext cx="5467350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28fad65ffe4_1_336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2-4</a:t>
            </a:r>
            <a:endParaRPr/>
          </a:p>
        </p:txBody>
      </p:sp>
      <p:sp>
        <p:nvSpPr>
          <p:cNvPr id="337" name="Google Shape;337;g28fad65ffe4_1_336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아메리칸 위스키 점수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8fad65ffe4_1_348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g28fad65ffe4_1_348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2-5</a:t>
            </a:r>
            <a:endParaRPr/>
          </a:p>
        </p:txBody>
      </p:sp>
      <p:sp>
        <p:nvSpPr>
          <p:cNvPr id="344" name="Google Shape;344;g28fad65ffe4_1_348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아메리칸 위스키 </a:t>
            </a:r>
            <a:r>
              <a:rPr lang="en-US" sz="2800">
                <a:solidFill>
                  <a:srgbClr val="595959"/>
                </a:solidFill>
              </a:rPr>
              <a:t>결과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g28fad65ffe4_1_348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g28fad65ffe4_1_348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③ ④ ●</a:t>
            </a:r>
            <a:endParaRPr/>
          </a:p>
        </p:txBody>
      </p:sp>
      <p:sp>
        <p:nvSpPr>
          <p:cNvPr id="347" name="Google Shape;347;g28fad65ffe4_1_348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8" name="Google Shape;348;g28fad65ffe4_1_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0700" y="1267662"/>
            <a:ext cx="2274325" cy="495924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28fad65ffe4_1_348"/>
          <p:cNvSpPr txBox="1"/>
          <p:nvPr/>
        </p:nvSpPr>
        <p:spPr>
          <a:xfrm>
            <a:off x="742325" y="1659050"/>
            <a:ext cx="10692300" cy="41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lgun Gothic"/>
              <a:buChar char="●"/>
            </a:pPr>
            <a:r>
              <a:rPr lang="en-US" sz="2800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바닐라</a:t>
            </a:r>
            <a:r>
              <a:rPr lang="en-US" sz="2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</a:t>
            </a:r>
            <a:r>
              <a:rPr lang="en-US" sz="2800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카라멜</a:t>
            </a:r>
            <a:r>
              <a:rPr lang="en-US" sz="2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향을 느끼고싶다면</a:t>
            </a:r>
            <a:endParaRPr sz="2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lgun Gothic"/>
              <a:buChar char="●"/>
            </a:pPr>
            <a:r>
              <a:rPr lang="en-US" sz="2800">
                <a:solidFill>
                  <a:schemeClr val="accent2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스파이시</a:t>
            </a:r>
            <a:r>
              <a:rPr lang="en-US" sz="2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함을 즐긴다면</a:t>
            </a:r>
            <a:endParaRPr sz="2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lgun Gothic"/>
              <a:buChar char="●"/>
            </a:pPr>
            <a:r>
              <a:rPr lang="en-US" sz="2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숙성연도, 알콜도수가 높을수록 고평가</a:t>
            </a:r>
            <a:endParaRPr sz="2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0" name="Google Shape;350;g28fad65ffe4_1_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7125" y="1267675"/>
            <a:ext cx="3283212" cy="535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8fad65ffe4_7_28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g28fad65ffe4_7_28"/>
          <p:cNvSpPr/>
          <p:nvPr/>
        </p:nvSpPr>
        <p:spPr>
          <a:xfrm>
            <a:off x="3970626" y="3030220"/>
            <a:ext cx="1545000" cy="656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소속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28fad65ffe4_7_28"/>
          <p:cNvSpPr/>
          <p:nvPr/>
        </p:nvSpPr>
        <p:spPr>
          <a:xfrm>
            <a:off x="5515637" y="3030220"/>
            <a:ext cx="2720400" cy="656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KDT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28fad65ffe4_7_28"/>
          <p:cNvSpPr/>
          <p:nvPr/>
        </p:nvSpPr>
        <p:spPr>
          <a:xfrm>
            <a:off x="3970372" y="3835414"/>
            <a:ext cx="1545000" cy="656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조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28fad65ffe4_7_28"/>
          <p:cNvSpPr/>
          <p:nvPr/>
        </p:nvSpPr>
        <p:spPr>
          <a:xfrm>
            <a:off x="5515383" y="3835414"/>
            <a:ext cx="2720400" cy="656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3조</a:t>
            </a:r>
            <a:endParaRPr/>
          </a:p>
        </p:txBody>
      </p:sp>
      <p:sp>
        <p:nvSpPr>
          <p:cNvPr id="360" name="Google Shape;360;g28fad65ffe4_7_28"/>
          <p:cNvSpPr/>
          <p:nvPr/>
        </p:nvSpPr>
        <p:spPr>
          <a:xfrm>
            <a:off x="3970372" y="4616464"/>
            <a:ext cx="1545000" cy="656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성명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28fad65ffe4_7_28"/>
          <p:cNvSpPr/>
          <p:nvPr/>
        </p:nvSpPr>
        <p:spPr>
          <a:xfrm>
            <a:off x="5515383" y="4616464"/>
            <a:ext cx="2720400" cy="656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황은혁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28fad65ffe4_7_28"/>
          <p:cNvSpPr/>
          <p:nvPr/>
        </p:nvSpPr>
        <p:spPr>
          <a:xfrm>
            <a:off x="3335666" y="1534296"/>
            <a:ext cx="55182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486B7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아이리쉬</a:t>
            </a:r>
            <a:r>
              <a:rPr b="1" lang="en-US" sz="3200">
                <a:solidFill>
                  <a:srgbClr val="2486B7"/>
                </a:solidFill>
                <a:latin typeface="Malgun Gothic"/>
                <a:ea typeface="Malgun Gothic"/>
                <a:cs typeface="Malgun Gothic"/>
                <a:sym typeface="Malgun Gothic"/>
              </a:rPr>
              <a:t> 위스키 분석</a:t>
            </a:r>
            <a:endParaRPr b="0" i="0" sz="4800" u="none" cap="none" strike="noStrike">
              <a:solidFill>
                <a:srgbClr val="2486B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3" name="Google Shape;363;g28fad65ffe4_7_28"/>
          <p:cNvPicPr preferRelativeResize="0"/>
          <p:nvPr/>
        </p:nvPicPr>
        <p:blipFill rotWithShape="1">
          <a:blip r:embed="rId3">
            <a:alphaModFix/>
          </a:blip>
          <a:srcRect b="14310" l="0" r="0" t="0"/>
          <a:stretch/>
        </p:blipFill>
        <p:spPr>
          <a:xfrm>
            <a:off x="8338075" y="3424049"/>
            <a:ext cx="3665574" cy="31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8fad65ffe4_7_39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g28fad65ffe4_7_39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소주제</a:t>
            </a:r>
            <a:endParaRPr/>
          </a:p>
        </p:txBody>
      </p:sp>
      <p:sp>
        <p:nvSpPr>
          <p:cNvPr id="370" name="Google Shape;370;g28fad65ffe4_7_39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아이리쉬 위스키 분석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28fad65ffe4_7_39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2" name="Google Shape;372;g28fad65ffe4_7_39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● ②</a:t>
            </a:r>
            <a:r>
              <a:rPr b="0" i="0" lang="en-US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③ ④ ⑤</a:t>
            </a:r>
            <a:endParaRPr/>
          </a:p>
        </p:txBody>
      </p:sp>
      <p:sp>
        <p:nvSpPr>
          <p:cNvPr id="373" name="Google Shape;373;g28fad65ffe4_7_39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4" name="Google Shape;374;g28fad65ffe4_7_39"/>
          <p:cNvSpPr/>
          <p:nvPr/>
        </p:nvSpPr>
        <p:spPr>
          <a:xfrm>
            <a:off x="582301" y="1867309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/>
          </a:p>
        </p:txBody>
      </p:sp>
      <p:sp>
        <p:nvSpPr>
          <p:cNvPr id="375" name="Google Shape;375;g28fad65ffe4_7_39"/>
          <p:cNvSpPr/>
          <p:nvPr/>
        </p:nvSpPr>
        <p:spPr>
          <a:xfrm>
            <a:off x="2332626" y="1856209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아이리쉬 위스키 소개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28fad65ffe4_7_39"/>
          <p:cNvSpPr/>
          <p:nvPr/>
        </p:nvSpPr>
        <p:spPr>
          <a:xfrm>
            <a:off x="582301" y="3078421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/>
          </a:p>
        </p:txBody>
      </p:sp>
      <p:sp>
        <p:nvSpPr>
          <p:cNvPr id="377" name="Google Shape;377;g28fad65ffe4_7_39"/>
          <p:cNvSpPr/>
          <p:nvPr/>
        </p:nvSpPr>
        <p:spPr>
          <a:xfrm>
            <a:off x="2316901" y="3078421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아이리쉬 위스키 판매량 분석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28fad65ffe4_7_39"/>
          <p:cNvSpPr/>
          <p:nvPr/>
        </p:nvSpPr>
        <p:spPr>
          <a:xfrm>
            <a:off x="598026" y="4234009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/>
          </a:p>
        </p:txBody>
      </p:sp>
      <p:sp>
        <p:nvSpPr>
          <p:cNvPr id="379" name="Google Shape;379;g28fad65ffe4_7_39"/>
          <p:cNvSpPr/>
          <p:nvPr/>
        </p:nvSpPr>
        <p:spPr>
          <a:xfrm>
            <a:off x="2332626" y="4234009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아이리쉬 대표 3회사 Rating 분석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8fad65ffe4_7_39"/>
          <p:cNvSpPr/>
          <p:nvPr/>
        </p:nvSpPr>
        <p:spPr>
          <a:xfrm>
            <a:off x="582301" y="5389572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/>
          </a:p>
        </p:txBody>
      </p:sp>
      <p:sp>
        <p:nvSpPr>
          <p:cNvPr id="381" name="Google Shape;381;g28fad65ffe4_7_39"/>
          <p:cNvSpPr/>
          <p:nvPr/>
        </p:nvSpPr>
        <p:spPr>
          <a:xfrm>
            <a:off x="2316901" y="5389572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결론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8fad65ffe4_7_12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g28fad65ffe4_7_12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/>
          </a:p>
        </p:txBody>
      </p:sp>
      <p:sp>
        <p:nvSpPr>
          <p:cNvPr id="388" name="Google Shape;388;g28fad65ffe4_7_12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아이리쉬 위스키란</a:t>
            </a:r>
            <a:r>
              <a:rPr lang="en-US" sz="2800">
                <a:solidFill>
                  <a:srgbClr val="595959"/>
                </a:solidFill>
              </a:rPr>
              <a:t>?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28fad65ffe4_7_12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g28fad65ffe4_7_12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391" name="Google Shape;391;g28fad65ffe4_7_12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g28fad65ffe4_7_12"/>
          <p:cNvSpPr txBox="1"/>
          <p:nvPr/>
        </p:nvSpPr>
        <p:spPr>
          <a:xfrm>
            <a:off x="661825" y="1806625"/>
            <a:ext cx="6211500" cy="3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대표 회사</a:t>
            </a:r>
            <a:endParaRPr sz="2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lgun Gothic"/>
              <a:buChar char="●"/>
            </a:pPr>
            <a:r>
              <a:rPr lang="en-US" sz="2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Bushmills</a:t>
            </a:r>
            <a:endParaRPr sz="2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lgun Gothic"/>
              <a:buChar char="●"/>
            </a:pPr>
            <a:r>
              <a:rPr lang="en-US" sz="2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Jameson</a:t>
            </a:r>
            <a:endParaRPr sz="2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lgun Gothic"/>
              <a:buChar char="●"/>
            </a:pPr>
            <a:r>
              <a:rPr lang="en-US" sz="2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Red Breast</a:t>
            </a:r>
            <a:endParaRPr sz="2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3" name="Google Shape;393;g28fad65ffe4_7_12"/>
          <p:cNvSpPr txBox="1"/>
          <p:nvPr/>
        </p:nvSpPr>
        <p:spPr>
          <a:xfrm>
            <a:off x="9824625" y="2361913"/>
            <a:ext cx="20124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4" name="Google Shape;394;g28fad65ffe4_7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173" y="1855750"/>
            <a:ext cx="5201250" cy="428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8fad65ffe4_7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3325" y="4574422"/>
            <a:ext cx="4869926" cy="1737478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28fad65ffe4_7_12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g28fad65ffe4_7_12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● ②</a:t>
            </a:r>
            <a:r>
              <a:rPr b="0" i="0" lang="en-US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③ ④ ⑤</a:t>
            </a:r>
            <a:endParaRPr/>
          </a:p>
        </p:txBody>
      </p:sp>
      <p:sp>
        <p:nvSpPr>
          <p:cNvPr id="398" name="Google Shape;398;g28fad65ffe4_7_12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8fad65ffe4_7_207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g28fad65ffe4_7_207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/>
          </a:p>
        </p:txBody>
      </p:sp>
      <p:sp>
        <p:nvSpPr>
          <p:cNvPr id="405" name="Google Shape;405;g28fad65ffe4_7_207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아이리쉬 위스키란?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28fad65ffe4_7_207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7" name="Google Shape;407;g28fad65ffe4_7_207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408" name="Google Shape;408;g28fad65ffe4_7_207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g28fad65ffe4_7_207"/>
          <p:cNvSpPr txBox="1"/>
          <p:nvPr/>
        </p:nvSpPr>
        <p:spPr>
          <a:xfrm>
            <a:off x="661825" y="2421300"/>
            <a:ext cx="6211500" cy="3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lgun Gothic"/>
              <a:buChar char="●"/>
            </a:pPr>
            <a:r>
              <a:rPr lang="en-US" sz="2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처음은 쎄다</a:t>
            </a:r>
            <a:endParaRPr sz="2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lgun Gothic"/>
              <a:buChar char="●"/>
            </a:pPr>
            <a:r>
              <a:rPr lang="en-US" sz="2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목넘김이 부드럽다</a:t>
            </a:r>
            <a:endParaRPr sz="2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lgun Gothic"/>
              <a:buChar char="●"/>
            </a:pPr>
            <a:r>
              <a:rPr lang="en-US" sz="2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꿀향기가 난다</a:t>
            </a:r>
            <a:endParaRPr sz="2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lgun Gothic"/>
              <a:buChar char="●"/>
            </a:pPr>
            <a:r>
              <a:rPr lang="en-US" sz="2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달콤하다</a:t>
            </a:r>
            <a:endParaRPr sz="2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lgun Gothic"/>
              <a:buChar char="●"/>
            </a:pPr>
            <a:r>
              <a:rPr lang="en-US" sz="2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독특하다</a:t>
            </a:r>
            <a:endParaRPr sz="2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g28fad65ffe4_7_207"/>
          <p:cNvSpPr txBox="1"/>
          <p:nvPr/>
        </p:nvSpPr>
        <p:spPr>
          <a:xfrm>
            <a:off x="9824625" y="2361913"/>
            <a:ext cx="20124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g28fad65ffe4_7_207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g28fad65ffe4_7_207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● ②</a:t>
            </a:r>
            <a:r>
              <a:rPr b="0" i="0" lang="en-US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③ ④ ⑤</a:t>
            </a:r>
            <a:endParaRPr/>
          </a:p>
        </p:txBody>
      </p:sp>
      <p:sp>
        <p:nvSpPr>
          <p:cNvPr id="413" name="Google Shape;413;g28fad65ffe4_7_207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4" name="Google Shape;414;g28fad65ffe4_7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875" y="1711480"/>
            <a:ext cx="6211500" cy="4213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8fad65ffe4_7_56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g28fad65ffe4_7_56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/>
          </a:p>
        </p:txBody>
      </p:sp>
      <p:sp>
        <p:nvSpPr>
          <p:cNvPr id="421" name="Google Shape;421;g28fad65ffe4_7_56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595959"/>
                </a:solidFill>
              </a:rPr>
              <a:t>아이리쉬 위스키 판매량 분석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28fad65ffe4_7_56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g28fad65ffe4_7_56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424" name="Google Shape;424;g28fad65ffe4_7_56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5" name="Google Shape;425;g28fad65ffe4_7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00" y="2031050"/>
            <a:ext cx="5806867" cy="26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28fad65ffe4_7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100" y="2700375"/>
            <a:ext cx="4595474" cy="32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28fad65ffe4_7_56"/>
          <p:cNvSpPr/>
          <p:nvPr/>
        </p:nvSpPr>
        <p:spPr>
          <a:xfrm>
            <a:off x="6032401" y="1498727"/>
            <a:ext cx="999000" cy="360000"/>
          </a:xfrm>
          <a:prstGeom prst="wedgeRoundRectCallout">
            <a:avLst>
              <a:gd fmla="val -75245" name="adj1"/>
              <a:gd fmla="val 72341" name="adj2"/>
              <a:gd fmla="val 16667" name="adj3"/>
            </a:avLst>
          </a:prstGeom>
          <a:solidFill>
            <a:srgbClr val="2486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 데이터</a:t>
            </a:r>
            <a:endParaRPr b="1" i="0" sz="10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g28fad65ffe4_7_56"/>
          <p:cNvSpPr/>
          <p:nvPr/>
        </p:nvSpPr>
        <p:spPr>
          <a:xfrm flipH="1">
            <a:off x="4907576" y="5158902"/>
            <a:ext cx="999000" cy="360000"/>
          </a:xfrm>
          <a:prstGeom prst="wedgeRoundRectCallout">
            <a:avLst>
              <a:gd fmla="val -75245" name="adj1"/>
              <a:gd fmla="val 72341" name="adj2"/>
              <a:gd fmla="val 16667" name="adj3"/>
            </a:avLst>
          </a:prstGeom>
          <a:solidFill>
            <a:srgbClr val="2486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정리 데이터</a:t>
            </a:r>
            <a:endParaRPr b="1" i="0" sz="10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g28fad65ffe4_7_56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g28fad65ffe4_7_56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● ③ ④ ⑤</a:t>
            </a:r>
            <a:endParaRPr/>
          </a:p>
        </p:txBody>
      </p:sp>
      <p:sp>
        <p:nvSpPr>
          <p:cNvPr id="431" name="Google Shape;431;g28fad65ffe4_7_56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8fad65ffe4_7_70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g28fad65ffe4_7_70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</a:t>
            </a:r>
            <a:endParaRPr/>
          </a:p>
        </p:txBody>
      </p:sp>
      <p:sp>
        <p:nvSpPr>
          <p:cNvPr id="438" name="Google Shape;438;g28fad65ffe4_7_70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아이리쉬 위스키 판매량 분석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28fad65ffe4_7_70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0" name="Google Shape;440;g28fad65ffe4_7_70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441" name="Google Shape;441;g28fad65ffe4_7_70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2" name="Google Shape;442;g28fad65ffe4_7_70"/>
          <p:cNvSpPr/>
          <p:nvPr/>
        </p:nvSpPr>
        <p:spPr>
          <a:xfrm flipH="1">
            <a:off x="4907576" y="5158902"/>
            <a:ext cx="999000" cy="360000"/>
          </a:xfrm>
          <a:prstGeom prst="wedgeRoundRectCallout">
            <a:avLst>
              <a:gd fmla="val -75245" name="adj1"/>
              <a:gd fmla="val 72341" name="adj2"/>
              <a:gd fmla="val 16667" name="adj3"/>
            </a:avLst>
          </a:prstGeom>
          <a:solidFill>
            <a:srgbClr val="2486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정리 데이터</a:t>
            </a:r>
            <a:endParaRPr b="1" i="0" sz="10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3" name="Google Shape;443;g28fad65ffe4_7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38" y="1498725"/>
            <a:ext cx="11255525" cy="40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28fad65ffe4_7_70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g28fad65ffe4_7_70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● ③ ④ ⑤</a:t>
            </a:r>
            <a:endParaRPr/>
          </a:p>
        </p:txBody>
      </p:sp>
      <p:sp>
        <p:nvSpPr>
          <p:cNvPr id="446" name="Google Shape;446;g28fad65ffe4_7_70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8fad65ffe4_7_85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g28fad65ffe4_7_85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/>
          </a:p>
        </p:txBody>
      </p:sp>
      <p:sp>
        <p:nvSpPr>
          <p:cNvPr id="453" name="Google Shape;453;g28fad65ffe4_7_85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아이리쉬 위스키 판매량 분석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28fad65ffe4_7_85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g28fad65ffe4_7_85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456" name="Google Shape;456;g28fad65ffe4_7_85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7" name="Google Shape;457;g28fad65ffe4_7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175" y="1335084"/>
            <a:ext cx="6088119" cy="482441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28fad65ffe4_7_85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g28fad65ffe4_7_85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● ③ ④ ⑤</a:t>
            </a:r>
            <a:endParaRPr/>
          </a:p>
        </p:txBody>
      </p:sp>
      <p:sp>
        <p:nvSpPr>
          <p:cNvPr id="460" name="Google Shape;460;g28fad65ffe4_7_85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g28fad65ffe4_7_85"/>
          <p:cNvSpPr txBox="1"/>
          <p:nvPr/>
        </p:nvSpPr>
        <p:spPr>
          <a:xfrm>
            <a:off x="7223300" y="2175600"/>
            <a:ext cx="48390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-Super Premium-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Char char="-"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연차가 지날수록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판매량이 증가하는 추세!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fad65ffe4_1_195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g28fad65ffe4_1_195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1-1</a:t>
            </a:r>
            <a:endParaRPr/>
          </a:p>
        </p:txBody>
      </p:sp>
      <p:sp>
        <p:nvSpPr>
          <p:cNvPr id="117" name="Google Shape;117;g28fad65ffe4_1_195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자료출처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28fad65ffe4_1_195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g28fad65ffe4_1_195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● ②</a:t>
            </a:r>
            <a:r>
              <a:rPr b="0" i="0" lang="en-US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③ ④ ⑤</a:t>
            </a:r>
            <a:endParaRPr/>
          </a:p>
        </p:txBody>
      </p:sp>
      <p:sp>
        <p:nvSpPr>
          <p:cNvPr id="120" name="Google Shape;120;g28fad65ffe4_1_195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g28fad65ffe4_1_195"/>
          <p:cNvSpPr txBox="1"/>
          <p:nvPr/>
        </p:nvSpPr>
        <p:spPr>
          <a:xfrm>
            <a:off x="728900" y="1672475"/>
            <a:ext cx="109740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Whisky Ratings Data (kaggle.com)</a:t>
            </a:r>
            <a:endParaRPr sz="2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Wikiliq - Alcohol dataset (May, 2022) (kaggle.com)</a:t>
            </a:r>
            <a:endParaRPr sz="2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●"/>
            </a:pPr>
            <a:r>
              <a:rPr lang="en-US" sz="20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https://www.kaggle.com/datasets/mohamedelaziz/irish-whiskey-sales</a:t>
            </a:r>
            <a:r>
              <a:rPr lang="en-US" sz="20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(아이리쉬 위스키 연도별 판매량 데이터)</a:t>
            </a:r>
            <a:endParaRPr sz="2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https://blog.naver.com/cslee777/223353601518</a:t>
            </a:r>
            <a:endParaRPr sz="2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8fad65ffe4_7_110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7" name="Google Shape;467;g28fad65ffe4_7_110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endParaRPr/>
          </a:p>
        </p:txBody>
      </p:sp>
      <p:sp>
        <p:nvSpPr>
          <p:cNvPr id="468" name="Google Shape;468;g28fad65ffe4_7_110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아이리쉬 대표 3회사 Rating 분석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28fad65ffe4_7_110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g28fad65ffe4_7_110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471" name="Google Shape;471;g28fad65ffe4_7_110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2" name="Google Shape;472;g28fad65ffe4_7_110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g28fad65ffe4_7_110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● ③ ④ ⑤</a:t>
            </a:r>
            <a:endParaRPr/>
          </a:p>
        </p:txBody>
      </p:sp>
      <p:sp>
        <p:nvSpPr>
          <p:cNvPr id="474" name="Google Shape;474;g28fad65ffe4_7_110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5" name="Google Shape;475;g28fad65ffe4_7_110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g28fad65ffe4_7_110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477" name="Google Shape;477;g28fad65ffe4_7_110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8" name="Google Shape;478;g28fad65ffe4_7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845850"/>
            <a:ext cx="7443302" cy="19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g28fad65ffe4_7_110"/>
          <p:cNvSpPr txBox="1"/>
          <p:nvPr/>
        </p:nvSpPr>
        <p:spPr>
          <a:xfrm>
            <a:off x="7748100" y="1908550"/>
            <a:ext cx="44439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30만개의 데이터에서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대표 3회사 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Bushmills/Jameson/Red Breast</a:t>
            </a: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추출해서 사용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0" name="Google Shape;480;g28fad65ffe4_7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549350"/>
            <a:ext cx="7443302" cy="2100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8fad65ffe4_7_130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6" name="Google Shape;486;g28fad65ffe4_7_130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</a:t>
            </a:r>
            <a:endParaRPr/>
          </a:p>
        </p:txBody>
      </p:sp>
      <p:sp>
        <p:nvSpPr>
          <p:cNvPr id="487" name="Google Shape;487;g28fad65ffe4_7_130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아이리쉬 대표 3회사 Rating 분석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28fad65ffe4_7_130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g28fad65ffe4_7_130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490" name="Google Shape;490;g28fad65ffe4_7_130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g28fad65ffe4_7_130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g28fad65ffe4_7_130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● ③ ④ ⑤</a:t>
            </a:r>
            <a:endParaRPr/>
          </a:p>
        </p:txBody>
      </p:sp>
      <p:sp>
        <p:nvSpPr>
          <p:cNvPr id="493" name="Google Shape;493;g28fad65ffe4_7_130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g28fad65ffe4_7_130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5" name="Google Shape;495;g28fad65ffe4_7_130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496" name="Google Shape;496;g28fad65ffe4_7_130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7" name="Google Shape;497;g28fad65ffe4_7_130"/>
          <p:cNvSpPr txBox="1"/>
          <p:nvPr/>
        </p:nvSpPr>
        <p:spPr>
          <a:xfrm>
            <a:off x="7630600" y="3350650"/>
            <a:ext cx="44439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데이터를 용도에 맞게 변경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8" name="Google Shape;498;g28fad65ffe4_7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00" y="1837126"/>
            <a:ext cx="6848226" cy="353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fad65ffe4_7_149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4" name="Google Shape;504;g28fad65ffe4_7_149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3-3</a:t>
            </a:r>
            <a:endParaRPr/>
          </a:p>
        </p:txBody>
      </p:sp>
      <p:sp>
        <p:nvSpPr>
          <p:cNvPr id="505" name="Google Shape;505;g28fad65ffe4_7_149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아이리쉬 대표 3회사 Rating 분석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28fad65ffe4_7_149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7" name="Google Shape;507;g28fad65ffe4_7_149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508" name="Google Shape;508;g28fad65ffe4_7_149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g28fad65ffe4_7_149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0" name="Google Shape;510;g28fad65ffe4_7_149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● ③ ④ ⑤</a:t>
            </a:r>
            <a:endParaRPr/>
          </a:p>
        </p:txBody>
      </p:sp>
      <p:sp>
        <p:nvSpPr>
          <p:cNvPr id="511" name="Google Shape;511;g28fad65ffe4_7_149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g28fad65ffe4_7_149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3" name="Google Shape;513;g28fad65ffe4_7_149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514" name="Google Shape;514;g28fad65ffe4_7_149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5" name="Google Shape;515;g28fad65ffe4_7_149"/>
          <p:cNvSpPr txBox="1"/>
          <p:nvPr/>
        </p:nvSpPr>
        <p:spPr>
          <a:xfrm>
            <a:off x="6498300" y="3414725"/>
            <a:ext cx="4443900" cy="21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Target =&gt; ‘Rating’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상관계수를 확인해본결과 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숙성년도</a:t>
            </a: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=&gt; 0.97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도수</a:t>
            </a: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=&gt; 0.96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6" name="Google Shape;516;g28fad65ffe4_7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075" y="1363899"/>
            <a:ext cx="4150126" cy="14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28fad65ffe4_7_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825" y="1637350"/>
            <a:ext cx="5277726" cy="467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8fad65ffe4_7_166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g28fad65ffe4_7_166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3-4</a:t>
            </a:r>
            <a:endParaRPr/>
          </a:p>
        </p:txBody>
      </p:sp>
      <p:sp>
        <p:nvSpPr>
          <p:cNvPr id="524" name="Google Shape;524;g28fad65ffe4_7_166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아이리쉬 대표 3회사 Rating 분석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g28fad65ffe4_7_166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6" name="Google Shape;526;g28fad65ffe4_7_166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527" name="Google Shape;527;g28fad65ffe4_7_166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g28fad65ffe4_7_166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g28fad65ffe4_7_166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● ③ ④ ⑤</a:t>
            </a:r>
            <a:endParaRPr/>
          </a:p>
        </p:txBody>
      </p:sp>
      <p:sp>
        <p:nvSpPr>
          <p:cNvPr id="530" name="Google Shape;530;g28fad65ffe4_7_166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g28fad65ffe4_7_166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g28fad65ffe4_7_166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533" name="Google Shape;533;g28fad65ffe4_7_166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4" name="Google Shape;534;g28fad65ffe4_7_166"/>
          <p:cNvSpPr txBox="1"/>
          <p:nvPr/>
        </p:nvSpPr>
        <p:spPr>
          <a:xfrm>
            <a:off x="1114400" y="2937600"/>
            <a:ext cx="97209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Char char="-"/>
            </a:pPr>
            <a:r>
              <a:rPr b="1" lang="en-US" sz="1500">
                <a:solidFill>
                  <a:schemeClr val="dk1"/>
                </a:solidFill>
              </a:rPr>
              <a:t>데이터 분리</a:t>
            </a:r>
            <a:r>
              <a:rPr lang="en-US" sz="1500">
                <a:solidFill>
                  <a:schemeClr val="dk1"/>
                </a:solidFill>
              </a:rPr>
              <a:t>: 데이터셋을 80:20 비율로 학습(train) 데이터와 테스트(test) 데이터로 분리</a:t>
            </a:r>
            <a:endParaRPr sz="15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Char char="-"/>
            </a:pPr>
            <a:r>
              <a:rPr b="1" lang="en-US" sz="1500">
                <a:solidFill>
                  <a:schemeClr val="dk1"/>
                </a:solidFill>
              </a:rPr>
              <a:t>스케일링</a:t>
            </a:r>
            <a:r>
              <a:rPr lang="en-US" sz="1500">
                <a:solidFill>
                  <a:schemeClr val="dk1"/>
                </a:solidFill>
              </a:rPr>
              <a:t>: 수치형 데이터의 차이를 줄이기 위해 스케일링</a:t>
            </a:r>
            <a:endParaRPr sz="15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Char char="-"/>
            </a:pPr>
            <a:r>
              <a:rPr b="1" lang="en-US" sz="1500">
                <a:solidFill>
                  <a:schemeClr val="dk1"/>
                </a:solidFill>
              </a:rPr>
              <a:t>회귀 모델</a:t>
            </a:r>
            <a:r>
              <a:rPr lang="en-US" sz="1500">
                <a:solidFill>
                  <a:schemeClr val="dk1"/>
                </a:solidFill>
              </a:rPr>
              <a:t>: 연속형 값을 예측하기 위해 선형 회귀 모델(LR) 선택.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이 모델은 학습 데이터로 학습하여 예측을 위한 선형 관계를 도출하여,</a:t>
            </a:r>
            <a:endParaRPr sz="15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 이를 기반으로 테스트 데이터의 값을 예측</a:t>
            </a:r>
            <a:endParaRPr sz="15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Char char="-"/>
            </a:pPr>
            <a:r>
              <a:rPr b="1" lang="en-US" sz="1500">
                <a:solidFill>
                  <a:schemeClr val="dk1"/>
                </a:solidFill>
              </a:rPr>
              <a:t>모델 평가</a:t>
            </a:r>
            <a:r>
              <a:rPr lang="en-US" sz="1500">
                <a:solidFill>
                  <a:schemeClr val="dk1"/>
                </a:solidFill>
              </a:rPr>
              <a:t>: 회귀 모델의 성능 평가는 평균 절대 오차(MAE), 평균 제곱 오차(MSE), 결정 계수(R²) 지표를 사용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5" name="Google Shape;535;g28fad65ffe4_7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25" y="1655175"/>
            <a:ext cx="7467599" cy="10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28fad65ffe4_7_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025" y="5110650"/>
            <a:ext cx="4264922" cy="11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8fad65ffe4_15_1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2" name="Google Shape;542;g28fad65ffe4_15_1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3-4</a:t>
            </a:r>
            <a:endParaRPr/>
          </a:p>
        </p:txBody>
      </p:sp>
      <p:sp>
        <p:nvSpPr>
          <p:cNvPr id="543" name="Google Shape;543;g28fad65ffe4_15_1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아이리쉬 대표 3회사 Rating 분석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g28fad65ffe4_15_1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g28fad65ffe4_15_1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546" name="Google Shape;546;g28fad65ffe4_15_1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g28fad65ffe4_15_1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g28fad65ffe4_15_1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● ③ ④ ⑤</a:t>
            </a:r>
            <a:endParaRPr/>
          </a:p>
        </p:txBody>
      </p:sp>
      <p:sp>
        <p:nvSpPr>
          <p:cNvPr id="549" name="Google Shape;549;g28fad65ffe4_15_1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g28fad65ffe4_15_1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g28fad65ffe4_15_1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552" name="Google Shape;552;g28fad65ffe4_15_1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g28fad65ffe4_15_1"/>
          <p:cNvSpPr txBox="1"/>
          <p:nvPr/>
        </p:nvSpPr>
        <p:spPr>
          <a:xfrm>
            <a:off x="1167800" y="3482850"/>
            <a:ext cx="972090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-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전처리 방식을 달리해서 새롭게 뽑아본 모델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-"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수치를 낮아지기는 했지만 큰 차이는 없었다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4" name="Google Shape;554;g28fad65ffe4_15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6488" y="1727934"/>
            <a:ext cx="5343525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8fad65ffe4_7_183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g28fad65ffe4_7_183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/>
          </a:p>
        </p:txBody>
      </p:sp>
      <p:sp>
        <p:nvSpPr>
          <p:cNvPr id="561" name="Google Shape;561;g28fad65ffe4_7_183"/>
          <p:cNvSpPr/>
          <p:nvPr/>
        </p:nvSpPr>
        <p:spPr>
          <a:xfrm>
            <a:off x="2202751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결론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28fad65ffe4_7_183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g28fad65ffe4_7_183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564" name="Google Shape;564;g28fad65ffe4_7_183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5" name="Google Shape;565;g28fad65ffe4_7_183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6" name="Google Shape;566;g28fad65ffe4_7_183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● ③ ④ ⑤</a:t>
            </a:r>
            <a:endParaRPr/>
          </a:p>
        </p:txBody>
      </p:sp>
      <p:sp>
        <p:nvSpPr>
          <p:cNvPr id="567" name="Google Shape;567;g28fad65ffe4_7_183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8" name="Google Shape;568;g28fad65ffe4_7_183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9" name="Google Shape;569;g28fad65ffe4_7_183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570" name="Google Shape;570;g28fad65ffe4_7_183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g28fad65ffe4_7_183"/>
          <p:cNvSpPr txBox="1"/>
          <p:nvPr/>
        </p:nvSpPr>
        <p:spPr>
          <a:xfrm>
            <a:off x="1232025" y="2464050"/>
            <a:ext cx="9292800" cy="19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Super Premium 등급의 위스키가 많이 팔리고, 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Rating이 도수와 숙성연도가 높을수록 높은 점수를 내는 것으로 보아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당연하겠지만 비쌀 수밖에 없는 술일수록 맛있는 술이다.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2" name="Google Shape;572;g28fad65ffe4_7_183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3" name="Google Shape;573;g28fad65ffe4_7_183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③ ● ⑤</a:t>
            </a:r>
            <a:endParaRPr/>
          </a:p>
        </p:txBody>
      </p:sp>
      <p:sp>
        <p:nvSpPr>
          <p:cNvPr id="574" name="Google Shape;574;g28fad65ffe4_7_183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8fad65ffe4_4_0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0" name="Google Shape;580;g28fad65ffe4_4_0"/>
          <p:cNvSpPr/>
          <p:nvPr/>
        </p:nvSpPr>
        <p:spPr>
          <a:xfrm>
            <a:off x="3970626" y="3030220"/>
            <a:ext cx="1545000" cy="656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소속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28fad65ffe4_4_0"/>
          <p:cNvSpPr/>
          <p:nvPr/>
        </p:nvSpPr>
        <p:spPr>
          <a:xfrm>
            <a:off x="5515637" y="3030220"/>
            <a:ext cx="2720400" cy="656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KDT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28fad65ffe4_4_0"/>
          <p:cNvSpPr/>
          <p:nvPr/>
        </p:nvSpPr>
        <p:spPr>
          <a:xfrm>
            <a:off x="3970372" y="3835414"/>
            <a:ext cx="1545000" cy="656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조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28fad65ffe4_4_0"/>
          <p:cNvSpPr/>
          <p:nvPr/>
        </p:nvSpPr>
        <p:spPr>
          <a:xfrm>
            <a:off x="5515383" y="3835414"/>
            <a:ext cx="2720400" cy="656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3조</a:t>
            </a:r>
            <a:endParaRPr/>
          </a:p>
        </p:txBody>
      </p:sp>
      <p:sp>
        <p:nvSpPr>
          <p:cNvPr id="584" name="Google Shape;584;g28fad65ffe4_4_0"/>
          <p:cNvSpPr/>
          <p:nvPr/>
        </p:nvSpPr>
        <p:spPr>
          <a:xfrm>
            <a:off x="3970372" y="4616464"/>
            <a:ext cx="1545000" cy="656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성명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g28fad65ffe4_4_0"/>
          <p:cNvSpPr/>
          <p:nvPr/>
        </p:nvSpPr>
        <p:spPr>
          <a:xfrm>
            <a:off x="5515383" y="4616464"/>
            <a:ext cx="2720400" cy="656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이동건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28fad65ffe4_4_0"/>
          <p:cNvSpPr/>
          <p:nvPr/>
        </p:nvSpPr>
        <p:spPr>
          <a:xfrm>
            <a:off x="3335666" y="1534296"/>
            <a:ext cx="55182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486B7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재패니즈</a:t>
            </a:r>
            <a:r>
              <a:rPr b="1" lang="en-US" sz="3200">
                <a:solidFill>
                  <a:srgbClr val="2486B7"/>
                </a:solidFill>
                <a:latin typeface="Malgun Gothic"/>
                <a:ea typeface="Malgun Gothic"/>
                <a:cs typeface="Malgun Gothic"/>
                <a:sym typeface="Malgun Gothic"/>
              </a:rPr>
              <a:t> 위스키 분석</a:t>
            </a:r>
            <a:endParaRPr b="0" i="0" sz="4800" u="none" cap="none" strike="noStrike">
              <a:solidFill>
                <a:srgbClr val="2486B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7" name="Google Shape;587;g28fad65ffe4_4_0"/>
          <p:cNvPicPr preferRelativeResize="0"/>
          <p:nvPr/>
        </p:nvPicPr>
        <p:blipFill rotWithShape="1">
          <a:blip r:embed="rId3">
            <a:alphaModFix/>
          </a:blip>
          <a:srcRect b="14310" l="0" r="0" t="0"/>
          <a:stretch/>
        </p:blipFill>
        <p:spPr>
          <a:xfrm>
            <a:off x="8338075" y="3424049"/>
            <a:ext cx="3665574" cy="31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8fad65ffe4_1_64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3" name="Google Shape;593;g28fad65ffe4_1_64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/>
          </a:p>
        </p:txBody>
      </p:sp>
      <p:sp>
        <p:nvSpPr>
          <p:cNvPr id="594" name="Google Shape;594;g28fad65ffe4_1_64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재패니즈 </a:t>
            </a:r>
            <a:r>
              <a:rPr lang="en-US" sz="2800">
                <a:solidFill>
                  <a:srgbClr val="595959"/>
                </a:solidFill>
              </a:rPr>
              <a:t>위스키란?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g28fad65ffe4_1_64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6" name="Google Shape;596;g28fad65ffe4_1_64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597" name="Google Shape;597;g28fad65ffe4_1_64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8" name="Google Shape;598;g28fad65ffe4_1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125" y="4550300"/>
            <a:ext cx="11045350" cy="108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g28fad65ffe4_1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7875" y="1325025"/>
            <a:ext cx="4227700" cy="30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28fad65ffe4_1_64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● ②</a:t>
            </a:r>
            <a:r>
              <a:rPr b="0" i="0" lang="en-US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③ ④ ⑤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8fad65ffe4_1_141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6" name="Google Shape;606;g28fad65ffe4_1_141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/>
          </a:p>
        </p:txBody>
      </p:sp>
      <p:sp>
        <p:nvSpPr>
          <p:cNvPr id="607" name="Google Shape;607;g28fad65ffe4_1_141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재패니즈 위스키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g28fad65ffe4_1_141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g28fad65ffe4_1_141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● ③ ④ ⑤</a:t>
            </a:r>
            <a:endParaRPr/>
          </a:p>
        </p:txBody>
      </p:sp>
      <p:sp>
        <p:nvSpPr>
          <p:cNvPr id="610" name="Google Shape;610;g28fad65ffe4_1_141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1" name="Google Shape;611;g28fad65ffe4_1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63" y="1713875"/>
            <a:ext cx="11637775" cy="18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g28fad65ffe4_1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313" y="4235700"/>
            <a:ext cx="11389676" cy="15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8fad65ffe4_1_150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8" name="Google Shape;618;g28fad65ffe4_1_150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</a:t>
            </a:r>
            <a:endParaRPr/>
          </a:p>
        </p:txBody>
      </p:sp>
      <p:sp>
        <p:nvSpPr>
          <p:cNvPr id="619" name="Google Shape;619;g28fad65ffe4_1_150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595959"/>
                </a:solidFill>
              </a:rPr>
              <a:t>재패니즈 위스키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28fad65ffe4_1_150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1" name="Google Shape;621;g28fad65ffe4_1_150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622" name="Google Shape;622;g28fad65ffe4_1_150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3" name="Google Shape;623;g28fad65ffe4_1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700" y="1445588"/>
            <a:ext cx="8806225" cy="18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g28fad65ffe4_1_150"/>
          <p:cNvSpPr txBox="1"/>
          <p:nvPr/>
        </p:nvSpPr>
        <p:spPr>
          <a:xfrm>
            <a:off x="821225" y="3495800"/>
            <a:ext cx="9749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This is a </a:t>
            </a:r>
            <a:r>
              <a:rPr b="1" lang="en-US" sz="3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terrible</a:t>
            </a:r>
            <a:r>
              <a:rPr b="1" lang="en-US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Yamazaki.  </a:t>
            </a:r>
            <a:endParaRPr b="1" sz="3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Very young, unsherried, no finish.  The Yamazaki 12 is slightly better.  The new Hibiki NAS "Harmony" is still better and a better value than the Yamazaki 12.  The Limited Edition Yamazakis brought out each</a:t>
            </a:r>
            <a:endParaRPr/>
          </a:p>
        </p:txBody>
      </p:sp>
      <p:sp>
        <p:nvSpPr>
          <p:cNvPr id="625" name="Google Shape;625;g28fad65ffe4_1_150"/>
          <p:cNvSpPr/>
          <p:nvPr/>
        </p:nvSpPr>
        <p:spPr>
          <a:xfrm rot="10800000">
            <a:off x="1101150" y="2452050"/>
            <a:ext cx="908700" cy="455100"/>
          </a:xfrm>
          <a:prstGeom prst="leftArrow">
            <a:avLst>
              <a:gd fmla="val 44641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6" name="Google Shape;626;g28fad65ffe4_1_150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● ②</a:t>
            </a:r>
            <a:r>
              <a:rPr b="0" i="0" lang="en-US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③ ④ ⑤</a:t>
            </a:r>
            <a:endParaRPr/>
          </a:p>
        </p:txBody>
      </p:sp>
      <p:sp>
        <p:nvSpPr>
          <p:cNvPr id="627" name="Google Shape;627;g28fad65ffe4_1_150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● ③ ④ ⑤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fad65ffe4_1_26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g28fad65ffe4_1_26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개요</a:t>
            </a:r>
            <a:endParaRPr/>
          </a:p>
        </p:txBody>
      </p:sp>
      <p:sp>
        <p:nvSpPr>
          <p:cNvPr id="128" name="Google Shape;128;g28fad65ffe4_1_26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위스키란?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28fad65ffe4_1_26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g28fad65ffe4_1_26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● ③ ④ ⑤</a:t>
            </a:r>
            <a:endParaRPr/>
          </a:p>
        </p:txBody>
      </p:sp>
      <p:sp>
        <p:nvSpPr>
          <p:cNvPr id="131" name="Google Shape;131;g28fad65ffe4_1_26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2" name="Google Shape;132;g28fad65ffe4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5084"/>
            <a:ext cx="4027886" cy="5370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8fad65ffe4_1_26"/>
          <p:cNvPicPr preferRelativeResize="0"/>
          <p:nvPr/>
        </p:nvPicPr>
        <p:blipFill rotWithShape="1">
          <a:blip r:embed="rId4">
            <a:alphaModFix/>
          </a:blip>
          <a:srcRect b="8373" l="0" r="0" t="15226"/>
          <a:stretch/>
        </p:blipFill>
        <p:spPr>
          <a:xfrm>
            <a:off x="4281350" y="1335075"/>
            <a:ext cx="4027874" cy="410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28fad65ffe4_1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0300" y="1335075"/>
            <a:ext cx="3410925" cy="28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8fad65ffe4_1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1625" y="4291825"/>
            <a:ext cx="3410925" cy="241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8fad65ffe4_4_86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3" name="Google Shape;633;g28fad65ffe4_4_86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/>
          </a:p>
        </p:txBody>
      </p:sp>
      <p:sp>
        <p:nvSpPr>
          <p:cNvPr id="634" name="Google Shape;634;g28fad65ffe4_4_86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재패니즈 위스키 특징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g28fad65ffe4_4_86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6" name="Google Shape;636;g28fad65ffe4_4_86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637" name="Google Shape;637;g28fad65ffe4_4_86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8" name="Google Shape;638;g28fad65ffe4_4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450" y="1727984"/>
            <a:ext cx="7562850" cy="43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28fad65ffe4_4_86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● ③ ④ ⑤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8fad65ffe4_4_17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5" name="Google Shape;645;g28fad65ffe4_4_17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3-1</a:t>
            </a:r>
            <a:endParaRPr/>
          </a:p>
        </p:txBody>
      </p:sp>
      <p:sp>
        <p:nvSpPr>
          <p:cNvPr id="646" name="Google Shape;646;g28fad65ffe4_4_17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재패니즈 </a:t>
            </a:r>
            <a:r>
              <a:rPr lang="en-US" sz="2800">
                <a:solidFill>
                  <a:srgbClr val="595959"/>
                </a:solidFill>
              </a:rPr>
              <a:t>위스키 감정 점수 분석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g28fad65ffe4_4_17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8" name="Google Shape;648;g28fad65ffe4_4_17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649" name="Google Shape;649;g28fad65ffe4_4_17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0" name="Google Shape;650;g28fad65ffe4_4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38" y="1418996"/>
            <a:ext cx="5943601" cy="45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g28fad65ffe4_4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138" y="1411571"/>
            <a:ext cx="5943601" cy="457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8fad65ffe4_4_26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7" name="Google Shape;657;g28fad65ffe4_4_26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</a:t>
            </a:r>
            <a:endParaRPr/>
          </a:p>
        </p:txBody>
      </p:sp>
      <p:sp>
        <p:nvSpPr>
          <p:cNvPr id="658" name="Google Shape;658;g28fad65ffe4_4_26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595959"/>
                </a:solidFill>
              </a:rPr>
              <a:t>재패니즈 위스키 감정 점수 분석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g28fad65ffe4_4_26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0" name="Google Shape;660;g28fad65ffe4_4_26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661" name="Google Shape;661;g28fad65ffe4_4_26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2" name="Google Shape;662;g28fad65ffe4_4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125" y="1335084"/>
            <a:ext cx="7600230" cy="4824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8fad65ffe4_4_35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8" name="Google Shape;668;g28fad65ffe4_4_35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</a:t>
            </a:r>
            <a:endParaRPr/>
          </a:p>
        </p:txBody>
      </p:sp>
      <p:sp>
        <p:nvSpPr>
          <p:cNvPr id="669" name="Google Shape;669;g28fad65ffe4_4_35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595959"/>
                </a:solidFill>
              </a:rPr>
              <a:t>재패니즈 위스키 가격 평점 분석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g28fad65ffe4_4_35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1" name="Google Shape;671;g28fad65ffe4_4_35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672" name="Google Shape;672;g28fad65ffe4_4_35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3" name="Google Shape;673;g28fad65ffe4_4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75" y="1384934"/>
            <a:ext cx="10488750" cy="4824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8fad65ffe4_4_44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9" name="Google Shape;679;g28fad65ffe4_4_44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</a:t>
            </a:r>
            <a:endParaRPr/>
          </a:p>
        </p:txBody>
      </p:sp>
      <p:sp>
        <p:nvSpPr>
          <p:cNvPr id="680" name="Google Shape;680;g28fad65ffe4_4_44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595959"/>
                </a:solidFill>
              </a:rPr>
              <a:t>재패니즈 위스키 가격 평점 분석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g28fad65ffe4_4_44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2" name="Google Shape;682;g28fad65ffe4_4_44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683" name="Google Shape;683;g28fad65ffe4_4_44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4" name="Google Shape;684;g28fad65ffe4_4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100" y="1335084"/>
            <a:ext cx="7471206" cy="4824416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g28fad65ffe4_4_44"/>
          <p:cNvSpPr/>
          <p:nvPr/>
        </p:nvSpPr>
        <p:spPr>
          <a:xfrm>
            <a:off x="9574500" y="2280325"/>
            <a:ext cx="130500" cy="651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8fad65ffe4_4_99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1" name="Google Shape;691;g28fad65ffe4_4_99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3-2</a:t>
            </a:r>
            <a:endParaRPr/>
          </a:p>
        </p:txBody>
      </p:sp>
      <p:sp>
        <p:nvSpPr>
          <p:cNvPr id="692" name="Google Shape;692;g28fad65ffe4_4_99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595959"/>
                </a:solidFill>
              </a:rPr>
              <a:t>재패니즈 위스키 가격 평점 분석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g28fad65ffe4_4_99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4" name="Google Shape;694;g28fad65ffe4_4_99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695" name="Google Shape;695;g28fad65ffe4_4_99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6" name="Google Shape;696;g28fad65ffe4_4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425" y="1411234"/>
            <a:ext cx="7267607" cy="4824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28fad65ffe4_4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0500" y="2900275"/>
            <a:ext cx="3533925" cy="14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8fad65ffe4_4_53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3" name="Google Shape;703;g28fad65ffe4_4_53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</a:t>
            </a:r>
            <a:endParaRPr/>
          </a:p>
        </p:txBody>
      </p:sp>
      <p:sp>
        <p:nvSpPr>
          <p:cNvPr id="704" name="Google Shape;704;g28fad65ffe4_4_53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가장 비싼 재패니즈 위스키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g28fad65ffe4_4_53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6" name="Google Shape;706;g28fad65ffe4_4_53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③ ● ⑤</a:t>
            </a:r>
            <a:endParaRPr/>
          </a:p>
        </p:txBody>
      </p:sp>
      <p:sp>
        <p:nvSpPr>
          <p:cNvPr id="707" name="Google Shape;707;g28fad65ffe4_4_53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8" name="Google Shape;708;g28fad65ffe4_4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00" y="1498725"/>
            <a:ext cx="11607848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28fad65ffe4_4_53"/>
          <p:cNvPicPr preferRelativeResize="0"/>
          <p:nvPr/>
        </p:nvPicPr>
        <p:blipFill rotWithShape="1">
          <a:blip r:embed="rId4">
            <a:alphaModFix/>
          </a:blip>
          <a:srcRect b="0" l="-2940" r="2939" t="0"/>
          <a:stretch/>
        </p:blipFill>
        <p:spPr>
          <a:xfrm>
            <a:off x="1752838" y="2378938"/>
            <a:ext cx="8476712" cy="37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8fad65ffe4_4_62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5" name="Google Shape;715;g28fad65ffe4_4_62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4-1</a:t>
            </a:r>
            <a:endParaRPr/>
          </a:p>
        </p:txBody>
      </p:sp>
      <p:sp>
        <p:nvSpPr>
          <p:cNvPr id="716" name="Google Shape;716;g28fad65ffe4_4_62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595959"/>
                </a:solidFill>
              </a:rPr>
              <a:t>가장 비싼 재패니즈 위스키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g28fad65ffe4_4_62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8" name="Google Shape;718;g28fad65ffe4_4_62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719" name="Google Shape;719;g28fad65ffe4_4_62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0" name="Google Shape;720;g28fad65ffe4_4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25" y="1580538"/>
            <a:ext cx="3522655" cy="40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g28fad65ffe4_4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6625" y="1600163"/>
            <a:ext cx="3125841" cy="40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28fad65ffe4_4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925" y="1498722"/>
            <a:ext cx="2156699" cy="219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g28fad65ffe4_4_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65250" y="1600182"/>
            <a:ext cx="2156700" cy="2344067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g28fad65ffe4_4_62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③ ● ⑤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8fad65ffe4_4_130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0" name="Google Shape;730;g28fad65ffe4_4_130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/>
          </a:p>
        </p:txBody>
      </p:sp>
      <p:sp>
        <p:nvSpPr>
          <p:cNvPr id="731" name="Google Shape;731;g28fad65ffe4_4_130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결론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g28fad65ffe4_4_130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3" name="Google Shape;733;g28fad65ffe4_4_130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734" name="Google Shape;734;g28fad65ffe4_4_130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5" name="Google Shape;735;g28fad65ffe4_4_130"/>
          <p:cNvPicPr preferRelativeResize="0"/>
          <p:nvPr/>
        </p:nvPicPr>
        <p:blipFill rotWithShape="1">
          <a:blip r:embed="rId3">
            <a:alphaModFix/>
          </a:blip>
          <a:srcRect b="3030" l="0" r="0" t="-3030"/>
          <a:stretch/>
        </p:blipFill>
        <p:spPr>
          <a:xfrm>
            <a:off x="8117025" y="2270748"/>
            <a:ext cx="2305301" cy="28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g28fad65ffe4_4_130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③ ④ </a:t>
            </a: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●</a:t>
            </a:r>
            <a:endParaRPr/>
          </a:p>
        </p:txBody>
      </p:sp>
      <p:sp>
        <p:nvSpPr>
          <p:cNvPr id="737" name="Google Shape;737;g28fad65ffe4_4_130"/>
          <p:cNvSpPr txBox="1"/>
          <p:nvPr/>
        </p:nvSpPr>
        <p:spPr>
          <a:xfrm>
            <a:off x="2026550" y="2715400"/>
            <a:ext cx="4861500" cy="17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가격과 평점은 상관관계 X</a:t>
            </a:r>
            <a:endParaRPr sz="3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재패니즈 위스키의 특징</a:t>
            </a:r>
            <a:endParaRPr sz="3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단맛, 부드러움</a:t>
            </a:r>
            <a:endParaRPr sz="3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8fad65ffe4_2_12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3" name="Google Shape;743;g28fad65ffe4_2_12"/>
          <p:cNvSpPr/>
          <p:nvPr/>
        </p:nvSpPr>
        <p:spPr>
          <a:xfrm>
            <a:off x="3970626" y="3030220"/>
            <a:ext cx="1545000" cy="656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소속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g28fad65ffe4_2_12"/>
          <p:cNvSpPr/>
          <p:nvPr/>
        </p:nvSpPr>
        <p:spPr>
          <a:xfrm>
            <a:off x="5515637" y="3030220"/>
            <a:ext cx="2720400" cy="656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KDT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g28fad65ffe4_2_12"/>
          <p:cNvSpPr/>
          <p:nvPr/>
        </p:nvSpPr>
        <p:spPr>
          <a:xfrm>
            <a:off x="3970372" y="3835414"/>
            <a:ext cx="1545000" cy="656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조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g28fad65ffe4_2_12"/>
          <p:cNvSpPr/>
          <p:nvPr/>
        </p:nvSpPr>
        <p:spPr>
          <a:xfrm>
            <a:off x="5515383" y="3835414"/>
            <a:ext cx="2720400" cy="656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3조</a:t>
            </a:r>
            <a:endParaRPr/>
          </a:p>
        </p:txBody>
      </p:sp>
      <p:sp>
        <p:nvSpPr>
          <p:cNvPr id="747" name="Google Shape;747;g28fad65ffe4_2_12"/>
          <p:cNvSpPr/>
          <p:nvPr/>
        </p:nvSpPr>
        <p:spPr>
          <a:xfrm>
            <a:off x="3970372" y="4616464"/>
            <a:ext cx="1545000" cy="656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성명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28fad65ffe4_2_12"/>
          <p:cNvSpPr/>
          <p:nvPr/>
        </p:nvSpPr>
        <p:spPr>
          <a:xfrm>
            <a:off x="5515383" y="4616464"/>
            <a:ext cx="2720400" cy="656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박지훈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g28fad65ffe4_2_12"/>
          <p:cNvSpPr/>
          <p:nvPr/>
        </p:nvSpPr>
        <p:spPr>
          <a:xfrm>
            <a:off x="3335666" y="1534296"/>
            <a:ext cx="55182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486B7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스카치</a:t>
            </a:r>
            <a:r>
              <a:rPr b="1" lang="en-US" sz="3200">
                <a:solidFill>
                  <a:srgbClr val="2486B7"/>
                </a:solidFill>
                <a:latin typeface="Malgun Gothic"/>
                <a:ea typeface="Malgun Gothic"/>
                <a:cs typeface="Malgun Gothic"/>
                <a:sym typeface="Malgun Gothic"/>
              </a:rPr>
              <a:t> 위스키 분석</a:t>
            </a:r>
            <a:endParaRPr b="0" i="0" sz="4800" u="none" cap="none" strike="noStrike">
              <a:solidFill>
                <a:srgbClr val="2486B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fad65ffe4_1_36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g28fad65ffe4_1_36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개요</a:t>
            </a:r>
            <a:endParaRPr/>
          </a:p>
        </p:txBody>
      </p:sp>
      <p:sp>
        <p:nvSpPr>
          <p:cNvPr id="142" name="Google Shape;142;g28fad65ffe4_1_36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위스키란?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28fad65ffe4_1_36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g28fad65ffe4_1_36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● ③ ④ ⑤</a:t>
            </a:r>
            <a:endParaRPr/>
          </a:p>
        </p:txBody>
      </p:sp>
      <p:sp>
        <p:nvSpPr>
          <p:cNvPr id="145" name="Google Shape;145;g28fad65ffe4_1_36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" name="Google Shape;146;g28fad65ffe4_1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625" y="1335084"/>
            <a:ext cx="7758855" cy="4824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8fad65ffe4_1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1450" y="1438723"/>
            <a:ext cx="1851176" cy="123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8fad65ffe4_1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3626" y="3027002"/>
            <a:ext cx="1523550" cy="16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8fad65ffe4_1_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1075" y="3371000"/>
            <a:ext cx="2719150" cy="9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28fad65ffe4_1_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95100" y="1574924"/>
            <a:ext cx="2374576" cy="190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8fad65ffe4_2_0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5" name="Google Shape;755;g28fad65ffe4_2_0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개요</a:t>
            </a:r>
            <a:endParaRPr/>
          </a:p>
        </p:txBody>
      </p:sp>
      <p:sp>
        <p:nvSpPr>
          <p:cNvPr id="756" name="Google Shape;756;g28fad65ffe4_2_0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스카치 </a:t>
            </a:r>
            <a:r>
              <a:rPr lang="en-US" sz="2800">
                <a:solidFill>
                  <a:srgbClr val="595959"/>
                </a:solidFill>
              </a:rPr>
              <a:t>위스키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g28fad65ffe4_2_0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8" name="Google Shape;758;g28fad65ffe4_2_0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●</a:t>
            </a: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② ③ ④ ⑤</a:t>
            </a:r>
            <a:endParaRPr/>
          </a:p>
        </p:txBody>
      </p:sp>
      <p:sp>
        <p:nvSpPr>
          <p:cNvPr id="759" name="Google Shape;759;g28fad65ffe4_2_0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0" name="Google Shape;760;g28fad65ffe4_2_0"/>
          <p:cNvSpPr txBox="1"/>
          <p:nvPr/>
        </p:nvSpPr>
        <p:spPr>
          <a:xfrm>
            <a:off x="7107250" y="1577400"/>
            <a:ext cx="44439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1" name="Google Shape;761;g28fad65ffe4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25" y="1498725"/>
            <a:ext cx="11887200" cy="1407229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g28fad65ffe4_2_0"/>
          <p:cNvSpPr txBox="1"/>
          <p:nvPr/>
        </p:nvSpPr>
        <p:spPr>
          <a:xfrm>
            <a:off x="2341625" y="2998150"/>
            <a:ext cx="7392000" cy="20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3" name="Google Shape;763;g28fad65ffe4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8975" y="2996737"/>
            <a:ext cx="5607245" cy="32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8fad65ffe4_2_75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9" name="Google Shape;769;g28fad65ffe4_2_75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개요</a:t>
            </a:r>
            <a:endParaRPr/>
          </a:p>
        </p:txBody>
      </p:sp>
      <p:sp>
        <p:nvSpPr>
          <p:cNvPr id="770" name="Google Shape;770;g28fad65ffe4_2_75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스카치 위스키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28fad65ffe4_2_75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2" name="Google Shape;772;g28fad65ffe4_2_75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● ② ③ ④ ⑤</a:t>
            </a:r>
            <a:endParaRPr/>
          </a:p>
        </p:txBody>
      </p:sp>
      <p:sp>
        <p:nvSpPr>
          <p:cNvPr id="773" name="Google Shape;773;g28fad65ffe4_2_75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4" name="Google Shape;774;g28fad65ffe4_2_75"/>
          <p:cNvSpPr txBox="1"/>
          <p:nvPr/>
        </p:nvSpPr>
        <p:spPr>
          <a:xfrm>
            <a:off x="6551750" y="1498725"/>
            <a:ext cx="44439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75" name="Google Shape;775;g28fad65ffe4_2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938" y="1957950"/>
            <a:ext cx="9809564" cy="4120013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g28fad65ffe4_2_75"/>
          <p:cNvSpPr txBox="1"/>
          <p:nvPr/>
        </p:nvSpPr>
        <p:spPr>
          <a:xfrm>
            <a:off x="804725" y="1345913"/>
            <a:ext cx="74349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지역별로 나뉘는 스카치 위스키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8fad65ffe4_2_33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2" name="Google Shape;782;g28fad65ffe4_2_33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</a:t>
            </a:r>
            <a:endParaRPr/>
          </a:p>
        </p:txBody>
      </p:sp>
      <p:sp>
        <p:nvSpPr>
          <p:cNvPr id="783" name="Google Shape;783;g28fad65ffe4_2_33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 스카치 위스키 브랜드 조사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g28fad65ffe4_2_33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5" name="Google Shape;785;g28fad65ffe4_2_33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● ③ ④ ⑤</a:t>
            </a:r>
            <a:endParaRPr/>
          </a:p>
        </p:txBody>
      </p:sp>
      <p:sp>
        <p:nvSpPr>
          <p:cNvPr id="786" name="Google Shape;786;g28fad65ffe4_2_33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87" name="Google Shape;787;g28fad65ffe4_2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925" y="1335084"/>
            <a:ext cx="8621745" cy="4824416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8fad65ffe4_2_43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3" name="Google Shape;793;g28fad65ffe4_2_43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</a:t>
            </a:r>
            <a:endParaRPr/>
          </a:p>
        </p:txBody>
      </p:sp>
      <p:sp>
        <p:nvSpPr>
          <p:cNvPr id="794" name="Google Shape;794;g28fad65ffe4_2_43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가격과 평점의 관계 분석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g28fad65ffe4_2_43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6" name="Google Shape;796;g28fad65ffe4_2_43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797" name="Google Shape;797;g28fad65ffe4_2_43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8" name="Google Shape;798;g28fad65ffe4_2_43"/>
          <p:cNvSpPr txBox="1"/>
          <p:nvPr/>
        </p:nvSpPr>
        <p:spPr>
          <a:xfrm>
            <a:off x="1249825" y="2638525"/>
            <a:ext cx="53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9" name="Google Shape;799;g28fad65ffe4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675" y="1374700"/>
            <a:ext cx="5594649" cy="4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g28fad65ffe4_2_43"/>
          <p:cNvSpPr/>
          <p:nvPr/>
        </p:nvSpPr>
        <p:spPr>
          <a:xfrm>
            <a:off x="8541300" y="1986675"/>
            <a:ext cx="130500" cy="651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8fad65ffe4_2_94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6" name="Google Shape;806;g28fad65ffe4_2_94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</a:t>
            </a:r>
            <a:endParaRPr/>
          </a:p>
        </p:txBody>
      </p:sp>
      <p:sp>
        <p:nvSpPr>
          <p:cNvPr id="807" name="Google Shape;807;g28fad65ffe4_2_94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가장 비싼 제품 소개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g28fad65ffe4_2_94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g28fad65ffe4_2_94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③ ● ⑤</a:t>
            </a:r>
            <a:endParaRPr/>
          </a:p>
        </p:txBody>
      </p:sp>
      <p:sp>
        <p:nvSpPr>
          <p:cNvPr id="810" name="Google Shape;810;g28fad65ffe4_2_94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1" name="Google Shape;811;g28fad65ffe4_2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075" y="1335084"/>
            <a:ext cx="4847573" cy="4824416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g28fad65ffe4_2_94"/>
          <p:cNvSpPr txBox="1"/>
          <p:nvPr/>
        </p:nvSpPr>
        <p:spPr>
          <a:xfrm>
            <a:off x="6192075" y="1595150"/>
            <a:ext cx="4502700" cy="2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50">
                <a:solidFill>
                  <a:srgbClr val="333333"/>
                </a:solidFill>
              </a:rPr>
              <a:t>The Balvenie 50 Year</a:t>
            </a:r>
            <a:endParaRPr sz="2350">
              <a:solidFill>
                <a:srgbClr val="333333"/>
              </a:solidFill>
            </a:endParaRPr>
          </a:p>
          <a:p>
            <a:pPr indent="-37782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50"/>
              <a:buChar char="-"/>
            </a:pPr>
            <a:r>
              <a:rPr lang="en-US" sz="2350">
                <a:solidFill>
                  <a:srgbClr val="333333"/>
                </a:solidFill>
              </a:rPr>
              <a:t>몰트 마스터 데이비드 스튜어트의 평생에 걸친 헌신을 증명하는 작품!!</a:t>
            </a:r>
            <a:endParaRPr sz="2350">
              <a:solidFill>
                <a:srgbClr val="333333"/>
              </a:solidFill>
            </a:endParaRPr>
          </a:p>
        </p:txBody>
      </p:sp>
      <p:pic>
        <p:nvPicPr>
          <p:cNvPr id="813" name="Google Shape;813;g28fad65ffe4_2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083" y="3333250"/>
            <a:ext cx="4334215" cy="28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8fad65ffe4_2_104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9" name="Google Shape;819;g28fad65ffe4_2_104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</a:t>
            </a:r>
            <a:endParaRPr/>
          </a:p>
        </p:txBody>
      </p:sp>
      <p:sp>
        <p:nvSpPr>
          <p:cNvPr id="820" name="Google Shape;820;g28fad65ffe4_2_104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추천 위스키!! 싸고 평점도 좋다!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g28fad65ffe4_2_104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2" name="Google Shape;822;g28fad65ffe4_2_104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③ ④ ●</a:t>
            </a:r>
            <a:endParaRPr/>
          </a:p>
        </p:txBody>
      </p:sp>
      <p:sp>
        <p:nvSpPr>
          <p:cNvPr id="823" name="Google Shape;823;g28fad65ffe4_2_104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24" name="Google Shape;824;g28fad65ffe4_2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375" y="1265376"/>
            <a:ext cx="3375075" cy="4996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g28fad65ffe4_2_104"/>
          <p:cNvSpPr txBox="1"/>
          <p:nvPr/>
        </p:nvSpPr>
        <p:spPr>
          <a:xfrm>
            <a:off x="5517750" y="1921425"/>
            <a:ext cx="6003600" cy="17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33333"/>
                </a:solidFill>
              </a:rPr>
              <a:t>Kirkland!!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코스트코에서 구매 가능!!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드라이한 바디감! 꿀맛도 나고 향도 구수하고!!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색도 눈부신 황금빛 호박색!!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8fad65ffe4_2_114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1" name="Google Shape;831;g28fad65ffe4_2_114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</a:t>
            </a:r>
            <a:endParaRPr/>
          </a:p>
        </p:txBody>
      </p:sp>
      <p:sp>
        <p:nvSpPr>
          <p:cNvPr id="832" name="Google Shape;832;g28fad65ffe4_2_114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결론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g28fad65ffe4_2_114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4" name="Google Shape;834;g28fad65ffe4_2_114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③ ④ ●</a:t>
            </a:r>
            <a:endParaRPr/>
          </a:p>
        </p:txBody>
      </p:sp>
      <p:sp>
        <p:nvSpPr>
          <p:cNvPr id="835" name="Google Shape;835;g28fad65ffe4_2_114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6" name="Google Shape;836;g28fad65ffe4_2_114"/>
          <p:cNvSpPr txBox="1"/>
          <p:nvPr/>
        </p:nvSpPr>
        <p:spPr>
          <a:xfrm>
            <a:off x="1025975" y="1671275"/>
            <a:ext cx="10608300" cy="17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37" name="Google Shape;837;g28fad65ffe4_2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325" y="1498725"/>
            <a:ext cx="8418950" cy="472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8fad65ffe4_10_0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3" name="Google Shape;843;g28fad65ffe4_10_0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</a:t>
            </a:r>
            <a:endParaRPr/>
          </a:p>
        </p:txBody>
      </p:sp>
      <p:sp>
        <p:nvSpPr>
          <p:cNvPr id="844" name="Google Shape;844;g28fad65ffe4_10_0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결론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g28fad65ffe4_10_0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6" name="Google Shape;846;g28fad65ffe4_10_0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③ ④ ●</a:t>
            </a:r>
            <a:endParaRPr/>
          </a:p>
        </p:txBody>
      </p:sp>
      <p:sp>
        <p:nvSpPr>
          <p:cNvPr id="847" name="Google Shape;847;g28fad65ffe4_10_0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8" name="Google Shape;848;g28fad65ffe4_10_0"/>
          <p:cNvSpPr txBox="1"/>
          <p:nvPr/>
        </p:nvSpPr>
        <p:spPr>
          <a:xfrm>
            <a:off x="1026100" y="1301500"/>
            <a:ext cx="10608300" cy="17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스카치 위스키는 강한 담배와 가죽향이 특징!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가격이 싸고 평점도 좋은 위스키가 많으니 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겁먹지 말고 코스트코 가서 찾아보자!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9" name="Google Shape;849;g28fad65ffe4_1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000" y="2991751"/>
            <a:ext cx="4967025" cy="32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8fad65ffe4_2_137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5" name="Google Shape;855;g28fad65ffe4_2_137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</a:t>
            </a:r>
            <a:endParaRPr/>
          </a:p>
        </p:txBody>
      </p:sp>
      <p:sp>
        <p:nvSpPr>
          <p:cNvPr id="856" name="Google Shape;856;g28fad65ffe4_2_137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최종결론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g28fad65ffe4_2_137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8" name="Google Shape;858;g28fad65ffe4_2_137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③ ④ ●</a:t>
            </a:r>
            <a:endParaRPr/>
          </a:p>
        </p:txBody>
      </p:sp>
      <p:sp>
        <p:nvSpPr>
          <p:cNvPr id="859" name="Google Shape;859;g28fad65ffe4_2_137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0" name="Google Shape;860;g28fad65ffe4_2_137"/>
          <p:cNvSpPr txBox="1"/>
          <p:nvPr/>
        </p:nvSpPr>
        <p:spPr>
          <a:xfrm>
            <a:off x="1080350" y="1258000"/>
            <a:ext cx="80049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지역별 총점 평균 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아메리칸(80.4)                    아이리쉬(83.0)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재패니쉬(85.94)                   스카치(85.99)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1" name="Google Shape;861;g28fad65ffe4_2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350" y="2588100"/>
            <a:ext cx="4807199" cy="13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g28fad65ffe4_2_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1150" y="2657488"/>
            <a:ext cx="5489274" cy="11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g28fad65ffe4_2_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0350" y="4759725"/>
            <a:ext cx="4807200" cy="13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g28fad65ffe4_2_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1150" y="4807788"/>
            <a:ext cx="5489275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1"/>
          <p:cNvSpPr/>
          <p:nvPr/>
        </p:nvSpPr>
        <p:spPr>
          <a:xfrm>
            <a:off x="3970626" y="3030220"/>
            <a:ext cx="1545011" cy="656823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소속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"/>
          <p:cNvSpPr/>
          <p:nvPr/>
        </p:nvSpPr>
        <p:spPr>
          <a:xfrm>
            <a:off x="5515637" y="3030220"/>
            <a:ext cx="2720338" cy="656823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KDT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"/>
          <p:cNvSpPr/>
          <p:nvPr/>
        </p:nvSpPr>
        <p:spPr>
          <a:xfrm>
            <a:off x="3970372" y="3835414"/>
            <a:ext cx="1545011" cy="656823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</a:rPr>
              <a:t>조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"/>
          <p:cNvSpPr/>
          <p:nvPr/>
        </p:nvSpPr>
        <p:spPr>
          <a:xfrm>
            <a:off x="5515383" y="3835414"/>
            <a:ext cx="2720338" cy="656823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3조</a:t>
            </a:r>
            <a:endParaRPr/>
          </a:p>
        </p:txBody>
      </p:sp>
      <p:sp>
        <p:nvSpPr>
          <p:cNvPr id="160" name="Google Shape;160;p1"/>
          <p:cNvSpPr/>
          <p:nvPr/>
        </p:nvSpPr>
        <p:spPr>
          <a:xfrm>
            <a:off x="3970372" y="4616464"/>
            <a:ext cx="1545011" cy="656823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성명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"/>
          <p:cNvSpPr/>
          <p:nvPr/>
        </p:nvSpPr>
        <p:spPr>
          <a:xfrm>
            <a:off x="5515383" y="4616464"/>
            <a:ext cx="2720338" cy="656823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김아란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"/>
          <p:cNvSpPr/>
          <p:nvPr/>
        </p:nvSpPr>
        <p:spPr>
          <a:xfrm>
            <a:off x="3335666" y="1534296"/>
            <a:ext cx="5518159" cy="10387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486B7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아메리칸 위스키 분석</a:t>
            </a:r>
            <a:endParaRPr b="0" i="0" sz="4800" u="none" cap="none" strike="noStrike">
              <a:solidFill>
                <a:srgbClr val="2486B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3" name="Google Shape;163;p1"/>
          <p:cNvPicPr preferRelativeResize="0"/>
          <p:nvPr/>
        </p:nvPicPr>
        <p:blipFill rotWithShape="1">
          <a:blip r:embed="rId3">
            <a:alphaModFix/>
          </a:blip>
          <a:srcRect b="14310" l="0" r="0" t="0"/>
          <a:stretch/>
        </p:blipFill>
        <p:spPr>
          <a:xfrm>
            <a:off x="8338075" y="3424049"/>
            <a:ext cx="3665574" cy="31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fad65ffe4_0_11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g28fad65ffe4_0_11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2-1</a:t>
            </a:r>
            <a:endParaRPr/>
          </a:p>
        </p:txBody>
      </p:sp>
      <p:sp>
        <p:nvSpPr>
          <p:cNvPr id="170" name="Google Shape;170;g28fad65ffe4_0_11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아메리칸 위스키란?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28fad65ffe4_0_11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g28fad65ffe4_0_11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● ④ ⑤</a:t>
            </a:r>
            <a:endParaRPr/>
          </a:p>
        </p:txBody>
      </p:sp>
      <p:sp>
        <p:nvSpPr>
          <p:cNvPr id="173" name="Google Shape;173;g28fad65ffe4_0_11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g28fad65ffe4_0_11"/>
          <p:cNvSpPr txBox="1"/>
          <p:nvPr/>
        </p:nvSpPr>
        <p:spPr>
          <a:xfrm>
            <a:off x="661825" y="1806625"/>
            <a:ext cx="6211500" cy="3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lgun Gothic"/>
              <a:buChar char="●"/>
            </a:pPr>
            <a:r>
              <a:rPr lang="en-US" sz="2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버번위스키</a:t>
            </a:r>
            <a:endParaRPr sz="2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lgun Gothic"/>
              <a:buChar char="●"/>
            </a:pPr>
            <a:r>
              <a:rPr lang="en-US" sz="2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테네시 위스키</a:t>
            </a:r>
            <a:endParaRPr sz="2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lgun Gothic"/>
              <a:buChar char="●"/>
            </a:pPr>
            <a:r>
              <a:rPr lang="en-US" sz="2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라이 위스키</a:t>
            </a:r>
            <a:endParaRPr sz="2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lgun Gothic"/>
              <a:buChar char="●"/>
            </a:pPr>
            <a:r>
              <a:rPr lang="en-US" sz="28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콘 위스키</a:t>
            </a:r>
            <a:endParaRPr sz="28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5" name="Google Shape;175;g28fad65ffe4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050" y="1588621"/>
            <a:ext cx="5013874" cy="386118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8fad65ffe4_0_11"/>
          <p:cNvSpPr txBox="1"/>
          <p:nvPr/>
        </p:nvSpPr>
        <p:spPr>
          <a:xfrm>
            <a:off x="9824625" y="2361913"/>
            <a:ext cx="20124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출처: 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유튜브 육식맨</a:t>
            </a:r>
            <a:endParaRPr sz="2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7" name="Google Shape;177;g28fad65ffe4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6024" y="4171749"/>
            <a:ext cx="4465976" cy="246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8fad65ffe4_1_256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g28fad65ffe4_1_256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2-2</a:t>
            </a:r>
            <a:endParaRPr/>
          </a:p>
        </p:txBody>
      </p:sp>
      <p:sp>
        <p:nvSpPr>
          <p:cNvPr id="184" name="Google Shape;184;g28fad65ffe4_1_256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아메리칸 위스키 특징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28fad65ffe4_1_256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g28fad65ffe4_1_256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③ ● ⑤</a:t>
            </a:r>
            <a:endParaRPr/>
          </a:p>
        </p:txBody>
      </p:sp>
      <p:sp>
        <p:nvSpPr>
          <p:cNvPr id="187" name="Google Shape;187;g28fad65ffe4_1_256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8" name="Google Shape;188;g28fad65ffe4_1_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625" y="1335084"/>
            <a:ext cx="10581061" cy="4824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BE9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8fad65ffe4_1_78"/>
          <p:cNvSpPr/>
          <p:nvPr/>
        </p:nvSpPr>
        <p:spPr>
          <a:xfrm>
            <a:off x="589039" y="137922"/>
            <a:ext cx="11045363" cy="180000"/>
          </a:xfrm>
          <a:custGeom>
            <a:rect b="b" l="l" r="r" t="t"/>
            <a:pathLst>
              <a:path extrusionOk="0" h="180000" w="11045363">
                <a:moveTo>
                  <a:pt x="11009363" y="0"/>
                </a:moveTo>
                <a:lnTo>
                  <a:pt x="11045363" y="0"/>
                </a:lnTo>
                <a:lnTo>
                  <a:pt x="11045363" y="180000"/>
                </a:lnTo>
                <a:lnTo>
                  <a:pt x="11009363" y="180000"/>
                </a:lnTo>
                <a:close/>
                <a:moveTo>
                  <a:pt x="10881347" y="0"/>
                </a:moveTo>
                <a:lnTo>
                  <a:pt x="10917347" y="0"/>
                </a:lnTo>
                <a:lnTo>
                  <a:pt x="10917347" y="180000"/>
                </a:lnTo>
                <a:lnTo>
                  <a:pt x="10881347" y="180000"/>
                </a:lnTo>
                <a:close/>
                <a:moveTo>
                  <a:pt x="10753331" y="0"/>
                </a:moveTo>
                <a:lnTo>
                  <a:pt x="10789331" y="0"/>
                </a:lnTo>
                <a:lnTo>
                  <a:pt x="10789331" y="180000"/>
                </a:lnTo>
                <a:lnTo>
                  <a:pt x="10753331" y="180000"/>
                </a:lnTo>
                <a:close/>
                <a:moveTo>
                  <a:pt x="10625315" y="0"/>
                </a:moveTo>
                <a:lnTo>
                  <a:pt x="10661315" y="0"/>
                </a:lnTo>
                <a:lnTo>
                  <a:pt x="10661315" y="180000"/>
                </a:lnTo>
                <a:lnTo>
                  <a:pt x="10625315" y="180000"/>
                </a:lnTo>
                <a:close/>
                <a:moveTo>
                  <a:pt x="10497299" y="0"/>
                </a:moveTo>
                <a:lnTo>
                  <a:pt x="10533299" y="0"/>
                </a:lnTo>
                <a:lnTo>
                  <a:pt x="10533299" y="180000"/>
                </a:lnTo>
                <a:lnTo>
                  <a:pt x="10497299" y="180000"/>
                </a:lnTo>
                <a:close/>
                <a:moveTo>
                  <a:pt x="10369283" y="0"/>
                </a:moveTo>
                <a:lnTo>
                  <a:pt x="10405283" y="0"/>
                </a:lnTo>
                <a:lnTo>
                  <a:pt x="10405283" y="180000"/>
                </a:lnTo>
                <a:lnTo>
                  <a:pt x="10369283" y="180000"/>
                </a:lnTo>
                <a:close/>
                <a:moveTo>
                  <a:pt x="10241267" y="0"/>
                </a:moveTo>
                <a:lnTo>
                  <a:pt x="10277267" y="0"/>
                </a:lnTo>
                <a:lnTo>
                  <a:pt x="10277267" y="180000"/>
                </a:lnTo>
                <a:lnTo>
                  <a:pt x="10241267" y="180000"/>
                </a:lnTo>
                <a:close/>
                <a:moveTo>
                  <a:pt x="10113251" y="0"/>
                </a:moveTo>
                <a:lnTo>
                  <a:pt x="10149251" y="0"/>
                </a:lnTo>
                <a:lnTo>
                  <a:pt x="10149251" y="180000"/>
                </a:lnTo>
                <a:lnTo>
                  <a:pt x="10113251" y="180000"/>
                </a:lnTo>
                <a:close/>
                <a:moveTo>
                  <a:pt x="9985235" y="0"/>
                </a:moveTo>
                <a:lnTo>
                  <a:pt x="10021235" y="0"/>
                </a:lnTo>
                <a:lnTo>
                  <a:pt x="10021235" y="180000"/>
                </a:lnTo>
                <a:lnTo>
                  <a:pt x="9985235" y="180000"/>
                </a:lnTo>
                <a:close/>
                <a:moveTo>
                  <a:pt x="9857219" y="0"/>
                </a:moveTo>
                <a:lnTo>
                  <a:pt x="9893219" y="0"/>
                </a:lnTo>
                <a:lnTo>
                  <a:pt x="9893219" y="180000"/>
                </a:lnTo>
                <a:lnTo>
                  <a:pt x="9857219" y="180000"/>
                </a:lnTo>
                <a:close/>
                <a:moveTo>
                  <a:pt x="9729203" y="0"/>
                </a:moveTo>
                <a:lnTo>
                  <a:pt x="9765203" y="0"/>
                </a:lnTo>
                <a:lnTo>
                  <a:pt x="9765203" y="180000"/>
                </a:lnTo>
                <a:lnTo>
                  <a:pt x="9729203" y="180000"/>
                </a:lnTo>
                <a:close/>
                <a:moveTo>
                  <a:pt x="9601187" y="0"/>
                </a:moveTo>
                <a:lnTo>
                  <a:pt x="9637187" y="0"/>
                </a:lnTo>
                <a:lnTo>
                  <a:pt x="9637187" y="180000"/>
                </a:lnTo>
                <a:lnTo>
                  <a:pt x="9601187" y="180000"/>
                </a:lnTo>
                <a:close/>
                <a:moveTo>
                  <a:pt x="9473171" y="0"/>
                </a:moveTo>
                <a:lnTo>
                  <a:pt x="9509171" y="0"/>
                </a:lnTo>
                <a:lnTo>
                  <a:pt x="9509171" y="180000"/>
                </a:lnTo>
                <a:lnTo>
                  <a:pt x="9473171" y="180000"/>
                </a:lnTo>
                <a:close/>
                <a:moveTo>
                  <a:pt x="9345155" y="0"/>
                </a:moveTo>
                <a:lnTo>
                  <a:pt x="9381155" y="0"/>
                </a:lnTo>
                <a:lnTo>
                  <a:pt x="9381155" y="180000"/>
                </a:lnTo>
                <a:lnTo>
                  <a:pt x="9345155" y="180000"/>
                </a:lnTo>
                <a:close/>
                <a:moveTo>
                  <a:pt x="9217139" y="0"/>
                </a:moveTo>
                <a:lnTo>
                  <a:pt x="9253139" y="0"/>
                </a:lnTo>
                <a:lnTo>
                  <a:pt x="9253139" y="180000"/>
                </a:lnTo>
                <a:lnTo>
                  <a:pt x="9217139" y="180000"/>
                </a:lnTo>
                <a:close/>
                <a:moveTo>
                  <a:pt x="9089123" y="0"/>
                </a:moveTo>
                <a:lnTo>
                  <a:pt x="9125123" y="0"/>
                </a:lnTo>
                <a:lnTo>
                  <a:pt x="9125123" y="180000"/>
                </a:lnTo>
                <a:lnTo>
                  <a:pt x="9089123" y="180000"/>
                </a:lnTo>
                <a:close/>
                <a:moveTo>
                  <a:pt x="8961107" y="0"/>
                </a:moveTo>
                <a:lnTo>
                  <a:pt x="8997107" y="0"/>
                </a:lnTo>
                <a:lnTo>
                  <a:pt x="8997107" y="180000"/>
                </a:lnTo>
                <a:lnTo>
                  <a:pt x="8961107" y="180000"/>
                </a:lnTo>
                <a:close/>
                <a:moveTo>
                  <a:pt x="8833091" y="0"/>
                </a:moveTo>
                <a:lnTo>
                  <a:pt x="8869091" y="0"/>
                </a:lnTo>
                <a:lnTo>
                  <a:pt x="8869091" y="180000"/>
                </a:lnTo>
                <a:lnTo>
                  <a:pt x="8833091" y="180000"/>
                </a:lnTo>
                <a:close/>
                <a:moveTo>
                  <a:pt x="8705075" y="0"/>
                </a:moveTo>
                <a:lnTo>
                  <a:pt x="8741075" y="0"/>
                </a:lnTo>
                <a:lnTo>
                  <a:pt x="8741075" y="180000"/>
                </a:lnTo>
                <a:lnTo>
                  <a:pt x="8705075" y="180000"/>
                </a:lnTo>
                <a:close/>
                <a:moveTo>
                  <a:pt x="8577059" y="0"/>
                </a:moveTo>
                <a:lnTo>
                  <a:pt x="8613059" y="0"/>
                </a:lnTo>
                <a:lnTo>
                  <a:pt x="8613059" y="180000"/>
                </a:lnTo>
                <a:lnTo>
                  <a:pt x="8577059" y="180000"/>
                </a:lnTo>
                <a:close/>
                <a:moveTo>
                  <a:pt x="8449043" y="0"/>
                </a:moveTo>
                <a:lnTo>
                  <a:pt x="8485043" y="0"/>
                </a:lnTo>
                <a:lnTo>
                  <a:pt x="8485043" y="180000"/>
                </a:lnTo>
                <a:lnTo>
                  <a:pt x="8449043" y="180000"/>
                </a:lnTo>
                <a:close/>
                <a:moveTo>
                  <a:pt x="8321027" y="0"/>
                </a:moveTo>
                <a:lnTo>
                  <a:pt x="8357027" y="0"/>
                </a:lnTo>
                <a:lnTo>
                  <a:pt x="8357027" y="180000"/>
                </a:lnTo>
                <a:lnTo>
                  <a:pt x="8321027" y="180000"/>
                </a:lnTo>
                <a:close/>
                <a:moveTo>
                  <a:pt x="8193011" y="0"/>
                </a:moveTo>
                <a:lnTo>
                  <a:pt x="8229011" y="0"/>
                </a:lnTo>
                <a:lnTo>
                  <a:pt x="8229011" y="180000"/>
                </a:lnTo>
                <a:lnTo>
                  <a:pt x="8193011" y="180000"/>
                </a:lnTo>
                <a:close/>
                <a:moveTo>
                  <a:pt x="8064995" y="0"/>
                </a:moveTo>
                <a:lnTo>
                  <a:pt x="8100995" y="0"/>
                </a:lnTo>
                <a:lnTo>
                  <a:pt x="8100995" y="180000"/>
                </a:lnTo>
                <a:lnTo>
                  <a:pt x="8064995" y="180000"/>
                </a:lnTo>
                <a:close/>
                <a:moveTo>
                  <a:pt x="7936979" y="0"/>
                </a:moveTo>
                <a:lnTo>
                  <a:pt x="7972979" y="0"/>
                </a:lnTo>
                <a:lnTo>
                  <a:pt x="7972979" y="180000"/>
                </a:lnTo>
                <a:lnTo>
                  <a:pt x="7936979" y="180000"/>
                </a:lnTo>
                <a:close/>
                <a:moveTo>
                  <a:pt x="7808963" y="0"/>
                </a:moveTo>
                <a:lnTo>
                  <a:pt x="7844963" y="0"/>
                </a:lnTo>
                <a:lnTo>
                  <a:pt x="7844963" y="180000"/>
                </a:lnTo>
                <a:lnTo>
                  <a:pt x="7808963" y="180000"/>
                </a:lnTo>
                <a:close/>
                <a:moveTo>
                  <a:pt x="7680947" y="0"/>
                </a:moveTo>
                <a:lnTo>
                  <a:pt x="7716947" y="0"/>
                </a:lnTo>
                <a:lnTo>
                  <a:pt x="7716947" y="180000"/>
                </a:lnTo>
                <a:lnTo>
                  <a:pt x="7680947" y="180000"/>
                </a:lnTo>
                <a:close/>
                <a:moveTo>
                  <a:pt x="7552931" y="0"/>
                </a:moveTo>
                <a:lnTo>
                  <a:pt x="7588931" y="0"/>
                </a:lnTo>
                <a:lnTo>
                  <a:pt x="7588931" y="180000"/>
                </a:lnTo>
                <a:lnTo>
                  <a:pt x="7552931" y="180000"/>
                </a:lnTo>
                <a:close/>
                <a:moveTo>
                  <a:pt x="7424915" y="0"/>
                </a:moveTo>
                <a:lnTo>
                  <a:pt x="7460915" y="0"/>
                </a:lnTo>
                <a:lnTo>
                  <a:pt x="7460915" y="180000"/>
                </a:lnTo>
                <a:lnTo>
                  <a:pt x="7424915" y="180000"/>
                </a:lnTo>
                <a:close/>
                <a:moveTo>
                  <a:pt x="7296899" y="0"/>
                </a:moveTo>
                <a:lnTo>
                  <a:pt x="7332899" y="0"/>
                </a:lnTo>
                <a:lnTo>
                  <a:pt x="7332899" y="180000"/>
                </a:lnTo>
                <a:lnTo>
                  <a:pt x="7296899" y="180000"/>
                </a:lnTo>
                <a:close/>
                <a:moveTo>
                  <a:pt x="7168883" y="0"/>
                </a:moveTo>
                <a:lnTo>
                  <a:pt x="7204883" y="0"/>
                </a:lnTo>
                <a:lnTo>
                  <a:pt x="7204883" y="180000"/>
                </a:lnTo>
                <a:lnTo>
                  <a:pt x="7168883" y="180000"/>
                </a:lnTo>
                <a:close/>
                <a:moveTo>
                  <a:pt x="7040867" y="0"/>
                </a:moveTo>
                <a:lnTo>
                  <a:pt x="7076867" y="0"/>
                </a:lnTo>
                <a:lnTo>
                  <a:pt x="7076867" y="180000"/>
                </a:lnTo>
                <a:lnTo>
                  <a:pt x="7040867" y="180000"/>
                </a:lnTo>
                <a:close/>
                <a:moveTo>
                  <a:pt x="6912851" y="0"/>
                </a:moveTo>
                <a:lnTo>
                  <a:pt x="6948851" y="0"/>
                </a:lnTo>
                <a:lnTo>
                  <a:pt x="6948851" y="180000"/>
                </a:lnTo>
                <a:lnTo>
                  <a:pt x="6912851" y="180000"/>
                </a:lnTo>
                <a:close/>
                <a:moveTo>
                  <a:pt x="6784835" y="0"/>
                </a:moveTo>
                <a:lnTo>
                  <a:pt x="6820835" y="0"/>
                </a:lnTo>
                <a:lnTo>
                  <a:pt x="6820835" y="180000"/>
                </a:lnTo>
                <a:lnTo>
                  <a:pt x="6784835" y="180000"/>
                </a:lnTo>
                <a:close/>
                <a:moveTo>
                  <a:pt x="6656819" y="0"/>
                </a:moveTo>
                <a:lnTo>
                  <a:pt x="6692819" y="0"/>
                </a:lnTo>
                <a:lnTo>
                  <a:pt x="6692819" y="180000"/>
                </a:lnTo>
                <a:lnTo>
                  <a:pt x="6656819" y="180000"/>
                </a:lnTo>
                <a:close/>
                <a:moveTo>
                  <a:pt x="6528803" y="0"/>
                </a:moveTo>
                <a:lnTo>
                  <a:pt x="6564803" y="0"/>
                </a:lnTo>
                <a:lnTo>
                  <a:pt x="6564803" y="180000"/>
                </a:lnTo>
                <a:lnTo>
                  <a:pt x="6528803" y="180000"/>
                </a:lnTo>
                <a:close/>
                <a:moveTo>
                  <a:pt x="6400787" y="0"/>
                </a:moveTo>
                <a:lnTo>
                  <a:pt x="6436787" y="0"/>
                </a:lnTo>
                <a:lnTo>
                  <a:pt x="6436787" y="180000"/>
                </a:lnTo>
                <a:lnTo>
                  <a:pt x="6400787" y="180000"/>
                </a:lnTo>
                <a:close/>
                <a:moveTo>
                  <a:pt x="6272771" y="0"/>
                </a:moveTo>
                <a:lnTo>
                  <a:pt x="6308771" y="0"/>
                </a:lnTo>
                <a:lnTo>
                  <a:pt x="6308771" y="180000"/>
                </a:lnTo>
                <a:lnTo>
                  <a:pt x="6272771" y="180000"/>
                </a:lnTo>
                <a:close/>
                <a:moveTo>
                  <a:pt x="6144755" y="0"/>
                </a:moveTo>
                <a:lnTo>
                  <a:pt x="6180755" y="0"/>
                </a:lnTo>
                <a:lnTo>
                  <a:pt x="6180755" y="180000"/>
                </a:lnTo>
                <a:lnTo>
                  <a:pt x="6144755" y="180000"/>
                </a:lnTo>
                <a:close/>
                <a:moveTo>
                  <a:pt x="6016739" y="0"/>
                </a:moveTo>
                <a:lnTo>
                  <a:pt x="6052739" y="0"/>
                </a:lnTo>
                <a:lnTo>
                  <a:pt x="6052739" y="180000"/>
                </a:lnTo>
                <a:lnTo>
                  <a:pt x="6016739" y="180000"/>
                </a:lnTo>
                <a:close/>
                <a:moveTo>
                  <a:pt x="5888723" y="0"/>
                </a:moveTo>
                <a:lnTo>
                  <a:pt x="5924723" y="0"/>
                </a:lnTo>
                <a:lnTo>
                  <a:pt x="5924723" y="180000"/>
                </a:lnTo>
                <a:lnTo>
                  <a:pt x="5888723" y="180000"/>
                </a:lnTo>
                <a:close/>
                <a:moveTo>
                  <a:pt x="5760707" y="0"/>
                </a:moveTo>
                <a:lnTo>
                  <a:pt x="5796707" y="0"/>
                </a:lnTo>
                <a:lnTo>
                  <a:pt x="5796707" y="180000"/>
                </a:lnTo>
                <a:lnTo>
                  <a:pt x="5760707" y="180000"/>
                </a:lnTo>
                <a:close/>
                <a:moveTo>
                  <a:pt x="5632691" y="0"/>
                </a:moveTo>
                <a:lnTo>
                  <a:pt x="5668691" y="0"/>
                </a:lnTo>
                <a:lnTo>
                  <a:pt x="5668691" y="180000"/>
                </a:lnTo>
                <a:lnTo>
                  <a:pt x="5632691" y="180000"/>
                </a:lnTo>
                <a:close/>
                <a:moveTo>
                  <a:pt x="5504675" y="0"/>
                </a:moveTo>
                <a:lnTo>
                  <a:pt x="5540675" y="0"/>
                </a:lnTo>
                <a:lnTo>
                  <a:pt x="5540675" y="180000"/>
                </a:lnTo>
                <a:lnTo>
                  <a:pt x="5504675" y="180000"/>
                </a:lnTo>
                <a:close/>
                <a:moveTo>
                  <a:pt x="5376659" y="0"/>
                </a:moveTo>
                <a:lnTo>
                  <a:pt x="5412659" y="0"/>
                </a:lnTo>
                <a:lnTo>
                  <a:pt x="5412659" y="180000"/>
                </a:lnTo>
                <a:lnTo>
                  <a:pt x="5376659" y="180000"/>
                </a:lnTo>
                <a:close/>
                <a:moveTo>
                  <a:pt x="5248643" y="0"/>
                </a:moveTo>
                <a:lnTo>
                  <a:pt x="5284643" y="0"/>
                </a:lnTo>
                <a:lnTo>
                  <a:pt x="5284643" y="180000"/>
                </a:lnTo>
                <a:lnTo>
                  <a:pt x="5248643" y="180000"/>
                </a:lnTo>
                <a:close/>
                <a:moveTo>
                  <a:pt x="5120627" y="0"/>
                </a:moveTo>
                <a:lnTo>
                  <a:pt x="5156627" y="0"/>
                </a:lnTo>
                <a:lnTo>
                  <a:pt x="5156627" y="180000"/>
                </a:lnTo>
                <a:lnTo>
                  <a:pt x="5120627" y="180000"/>
                </a:lnTo>
                <a:close/>
                <a:moveTo>
                  <a:pt x="4992611" y="0"/>
                </a:moveTo>
                <a:lnTo>
                  <a:pt x="5028611" y="0"/>
                </a:lnTo>
                <a:lnTo>
                  <a:pt x="5028611" y="180000"/>
                </a:lnTo>
                <a:lnTo>
                  <a:pt x="4992611" y="180000"/>
                </a:lnTo>
                <a:close/>
                <a:moveTo>
                  <a:pt x="4864595" y="0"/>
                </a:moveTo>
                <a:lnTo>
                  <a:pt x="4900595" y="0"/>
                </a:lnTo>
                <a:lnTo>
                  <a:pt x="4900595" y="180000"/>
                </a:lnTo>
                <a:lnTo>
                  <a:pt x="4864595" y="180000"/>
                </a:lnTo>
                <a:close/>
                <a:moveTo>
                  <a:pt x="4736579" y="0"/>
                </a:moveTo>
                <a:lnTo>
                  <a:pt x="4772579" y="0"/>
                </a:lnTo>
                <a:lnTo>
                  <a:pt x="4772579" y="180000"/>
                </a:lnTo>
                <a:lnTo>
                  <a:pt x="4736579" y="180000"/>
                </a:lnTo>
                <a:close/>
                <a:moveTo>
                  <a:pt x="4608563" y="0"/>
                </a:moveTo>
                <a:lnTo>
                  <a:pt x="4644563" y="0"/>
                </a:lnTo>
                <a:lnTo>
                  <a:pt x="4644563" y="180000"/>
                </a:lnTo>
                <a:lnTo>
                  <a:pt x="4608563" y="180000"/>
                </a:lnTo>
                <a:close/>
                <a:moveTo>
                  <a:pt x="4480547" y="0"/>
                </a:moveTo>
                <a:lnTo>
                  <a:pt x="4516547" y="0"/>
                </a:lnTo>
                <a:lnTo>
                  <a:pt x="4516547" y="180000"/>
                </a:lnTo>
                <a:lnTo>
                  <a:pt x="4480547" y="180000"/>
                </a:lnTo>
                <a:close/>
                <a:moveTo>
                  <a:pt x="4352531" y="0"/>
                </a:moveTo>
                <a:lnTo>
                  <a:pt x="4388531" y="0"/>
                </a:lnTo>
                <a:lnTo>
                  <a:pt x="4388531" y="180000"/>
                </a:lnTo>
                <a:lnTo>
                  <a:pt x="4352531" y="180000"/>
                </a:lnTo>
                <a:close/>
                <a:moveTo>
                  <a:pt x="4224515" y="0"/>
                </a:moveTo>
                <a:lnTo>
                  <a:pt x="4260515" y="0"/>
                </a:lnTo>
                <a:lnTo>
                  <a:pt x="4260515" y="180000"/>
                </a:lnTo>
                <a:lnTo>
                  <a:pt x="4224515" y="180000"/>
                </a:lnTo>
                <a:close/>
                <a:moveTo>
                  <a:pt x="4096499" y="0"/>
                </a:moveTo>
                <a:lnTo>
                  <a:pt x="4132499" y="0"/>
                </a:lnTo>
                <a:lnTo>
                  <a:pt x="4132499" y="180000"/>
                </a:lnTo>
                <a:lnTo>
                  <a:pt x="4096499" y="180000"/>
                </a:lnTo>
                <a:close/>
                <a:moveTo>
                  <a:pt x="3968483" y="0"/>
                </a:moveTo>
                <a:lnTo>
                  <a:pt x="4004483" y="0"/>
                </a:lnTo>
                <a:lnTo>
                  <a:pt x="4004483" y="180000"/>
                </a:lnTo>
                <a:lnTo>
                  <a:pt x="3968483" y="180000"/>
                </a:lnTo>
                <a:close/>
                <a:moveTo>
                  <a:pt x="3840467" y="0"/>
                </a:moveTo>
                <a:lnTo>
                  <a:pt x="3876467" y="0"/>
                </a:lnTo>
                <a:lnTo>
                  <a:pt x="3876467" y="180000"/>
                </a:lnTo>
                <a:lnTo>
                  <a:pt x="3840467" y="180000"/>
                </a:lnTo>
                <a:close/>
                <a:moveTo>
                  <a:pt x="3712451" y="0"/>
                </a:moveTo>
                <a:lnTo>
                  <a:pt x="3748451" y="0"/>
                </a:lnTo>
                <a:lnTo>
                  <a:pt x="3748451" y="180000"/>
                </a:lnTo>
                <a:lnTo>
                  <a:pt x="3712451" y="180000"/>
                </a:lnTo>
                <a:close/>
                <a:moveTo>
                  <a:pt x="3584446" y="0"/>
                </a:moveTo>
                <a:lnTo>
                  <a:pt x="3620435" y="0"/>
                </a:lnTo>
                <a:lnTo>
                  <a:pt x="3620435" y="180000"/>
                </a:lnTo>
                <a:lnTo>
                  <a:pt x="3584446" y="180000"/>
                </a:lnTo>
                <a:close/>
                <a:moveTo>
                  <a:pt x="3456430" y="0"/>
                </a:moveTo>
                <a:lnTo>
                  <a:pt x="3492430" y="0"/>
                </a:lnTo>
                <a:lnTo>
                  <a:pt x="3492430" y="180000"/>
                </a:lnTo>
                <a:lnTo>
                  <a:pt x="3456430" y="180000"/>
                </a:lnTo>
                <a:close/>
                <a:moveTo>
                  <a:pt x="3328413" y="0"/>
                </a:moveTo>
                <a:lnTo>
                  <a:pt x="3364413" y="0"/>
                </a:lnTo>
                <a:lnTo>
                  <a:pt x="3364413" y="180000"/>
                </a:lnTo>
                <a:lnTo>
                  <a:pt x="3328413" y="180000"/>
                </a:lnTo>
                <a:close/>
                <a:moveTo>
                  <a:pt x="3200397" y="0"/>
                </a:moveTo>
                <a:lnTo>
                  <a:pt x="3236397" y="0"/>
                </a:lnTo>
                <a:lnTo>
                  <a:pt x="3236397" y="180000"/>
                </a:lnTo>
                <a:lnTo>
                  <a:pt x="3200397" y="180000"/>
                </a:lnTo>
                <a:close/>
                <a:moveTo>
                  <a:pt x="3072381" y="0"/>
                </a:moveTo>
                <a:lnTo>
                  <a:pt x="3108381" y="0"/>
                </a:lnTo>
                <a:lnTo>
                  <a:pt x="3108381" y="180000"/>
                </a:lnTo>
                <a:lnTo>
                  <a:pt x="3072381" y="180000"/>
                </a:lnTo>
                <a:close/>
                <a:moveTo>
                  <a:pt x="2944365" y="0"/>
                </a:moveTo>
                <a:lnTo>
                  <a:pt x="2980365" y="0"/>
                </a:lnTo>
                <a:lnTo>
                  <a:pt x="2980365" y="180000"/>
                </a:lnTo>
                <a:lnTo>
                  <a:pt x="2944365" y="180000"/>
                </a:lnTo>
                <a:close/>
                <a:moveTo>
                  <a:pt x="2816348" y="0"/>
                </a:moveTo>
                <a:lnTo>
                  <a:pt x="2852349" y="0"/>
                </a:lnTo>
                <a:lnTo>
                  <a:pt x="2852349" y="180000"/>
                </a:lnTo>
                <a:lnTo>
                  <a:pt x="2816348" y="180000"/>
                </a:lnTo>
                <a:close/>
                <a:moveTo>
                  <a:pt x="2688332" y="0"/>
                </a:moveTo>
                <a:lnTo>
                  <a:pt x="2724333" y="0"/>
                </a:lnTo>
                <a:lnTo>
                  <a:pt x="2724333" y="180000"/>
                </a:lnTo>
                <a:lnTo>
                  <a:pt x="2688332" y="180000"/>
                </a:lnTo>
                <a:close/>
                <a:moveTo>
                  <a:pt x="2560316" y="0"/>
                </a:moveTo>
                <a:lnTo>
                  <a:pt x="2596316" y="0"/>
                </a:lnTo>
                <a:lnTo>
                  <a:pt x="2596316" y="180000"/>
                </a:lnTo>
                <a:lnTo>
                  <a:pt x="2560316" y="180000"/>
                </a:lnTo>
                <a:close/>
                <a:moveTo>
                  <a:pt x="2432301" y="0"/>
                </a:moveTo>
                <a:lnTo>
                  <a:pt x="2468301" y="0"/>
                </a:lnTo>
                <a:lnTo>
                  <a:pt x="2468301" y="180000"/>
                </a:lnTo>
                <a:lnTo>
                  <a:pt x="2432301" y="180000"/>
                </a:lnTo>
                <a:close/>
                <a:moveTo>
                  <a:pt x="2304285" y="0"/>
                </a:moveTo>
                <a:lnTo>
                  <a:pt x="2340285" y="0"/>
                </a:lnTo>
                <a:lnTo>
                  <a:pt x="2340285" y="180000"/>
                </a:lnTo>
                <a:lnTo>
                  <a:pt x="2304285" y="180000"/>
                </a:lnTo>
                <a:close/>
                <a:moveTo>
                  <a:pt x="2176269" y="0"/>
                </a:moveTo>
                <a:lnTo>
                  <a:pt x="2212269" y="0"/>
                </a:lnTo>
                <a:lnTo>
                  <a:pt x="2212269" y="180000"/>
                </a:lnTo>
                <a:lnTo>
                  <a:pt x="2176269" y="180000"/>
                </a:lnTo>
                <a:close/>
                <a:moveTo>
                  <a:pt x="2048254" y="0"/>
                </a:moveTo>
                <a:lnTo>
                  <a:pt x="2084255" y="0"/>
                </a:lnTo>
                <a:lnTo>
                  <a:pt x="2084255" y="180000"/>
                </a:lnTo>
                <a:lnTo>
                  <a:pt x="2048254" y="180000"/>
                </a:lnTo>
                <a:close/>
                <a:moveTo>
                  <a:pt x="1920237" y="0"/>
                </a:moveTo>
                <a:lnTo>
                  <a:pt x="1956237" y="0"/>
                </a:lnTo>
                <a:lnTo>
                  <a:pt x="1956237" y="180000"/>
                </a:lnTo>
                <a:lnTo>
                  <a:pt x="1920237" y="180000"/>
                </a:lnTo>
                <a:close/>
                <a:moveTo>
                  <a:pt x="1792221" y="0"/>
                </a:moveTo>
                <a:lnTo>
                  <a:pt x="1828221" y="0"/>
                </a:lnTo>
                <a:lnTo>
                  <a:pt x="1828221" y="180000"/>
                </a:lnTo>
                <a:lnTo>
                  <a:pt x="1792221" y="180000"/>
                </a:lnTo>
                <a:close/>
                <a:moveTo>
                  <a:pt x="1664205" y="0"/>
                </a:moveTo>
                <a:lnTo>
                  <a:pt x="1700205" y="0"/>
                </a:lnTo>
                <a:lnTo>
                  <a:pt x="1700205" y="180000"/>
                </a:lnTo>
                <a:lnTo>
                  <a:pt x="1664205" y="180000"/>
                </a:lnTo>
                <a:close/>
                <a:moveTo>
                  <a:pt x="1536190" y="0"/>
                </a:moveTo>
                <a:lnTo>
                  <a:pt x="1572189" y="0"/>
                </a:lnTo>
                <a:lnTo>
                  <a:pt x="1572189" y="180000"/>
                </a:lnTo>
                <a:lnTo>
                  <a:pt x="1536190" y="180000"/>
                </a:lnTo>
                <a:close/>
                <a:moveTo>
                  <a:pt x="1408174" y="0"/>
                </a:moveTo>
                <a:lnTo>
                  <a:pt x="1444174" y="0"/>
                </a:lnTo>
                <a:lnTo>
                  <a:pt x="1444174" y="180000"/>
                </a:lnTo>
                <a:lnTo>
                  <a:pt x="1408174" y="180000"/>
                </a:lnTo>
                <a:close/>
                <a:moveTo>
                  <a:pt x="1280158" y="0"/>
                </a:moveTo>
                <a:lnTo>
                  <a:pt x="1316158" y="0"/>
                </a:lnTo>
                <a:lnTo>
                  <a:pt x="1316158" y="180000"/>
                </a:lnTo>
                <a:lnTo>
                  <a:pt x="1280158" y="180000"/>
                </a:lnTo>
                <a:close/>
                <a:moveTo>
                  <a:pt x="1152143" y="0"/>
                </a:moveTo>
                <a:lnTo>
                  <a:pt x="1188143" y="0"/>
                </a:lnTo>
                <a:lnTo>
                  <a:pt x="1188143" y="180000"/>
                </a:lnTo>
                <a:lnTo>
                  <a:pt x="1152143" y="180000"/>
                </a:lnTo>
                <a:close/>
                <a:moveTo>
                  <a:pt x="1024126" y="0"/>
                </a:moveTo>
                <a:lnTo>
                  <a:pt x="1060126" y="0"/>
                </a:lnTo>
                <a:lnTo>
                  <a:pt x="1060126" y="180000"/>
                </a:lnTo>
                <a:lnTo>
                  <a:pt x="1024126" y="180000"/>
                </a:lnTo>
                <a:close/>
                <a:moveTo>
                  <a:pt x="896111" y="0"/>
                </a:moveTo>
                <a:lnTo>
                  <a:pt x="932111" y="0"/>
                </a:lnTo>
                <a:lnTo>
                  <a:pt x="932111" y="180000"/>
                </a:lnTo>
                <a:lnTo>
                  <a:pt x="896111" y="180000"/>
                </a:lnTo>
                <a:close/>
                <a:moveTo>
                  <a:pt x="768095" y="0"/>
                </a:moveTo>
                <a:lnTo>
                  <a:pt x="804095" y="0"/>
                </a:lnTo>
                <a:lnTo>
                  <a:pt x="804095" y="180000"/>
                </a:lnTo>
                <a:lnTo>
                  <a:pt x="768095" y="180000"/>
                </a:lnTo>
                <a:close/>
                <a:moveTo>
                  <a:pt x="640079" y="0"/>
                </a:moveTo>
                <a:lnTo>
                  <a:pt x="676079" y="0"/>
                </a:lnTo>
                <a:lnTo>
                  <a:pt x="676079" y="180000"/>
                </a:lnTo>
                <a:lnTo>
                  <a:pt x="640079" y="180000"/>
                </a:lnTo>
                <a:close/>
                <a:moveTo>
                  <a:pt x="512063" y="0"/>
                </a:moveTo>
                <a:lnTo>
                  <a:pt x="548063" y="0"/>
                </a:lnTo>
                <a:lnTo>
                  <a:pt x="548063" y="180000"/>
                </a:lnTo>
                <a:lnTo>
                  <a:pt x="512063" y="180000"/>
                </a:lnTo>
                <a:close/>
                <a:moveTo>
                  <a:pt x="384048" y="0"/>
                </a:moveTo>
                <a:lnTo>
                  <a:pt x="420047" y="0"/>
                </a:lnTo>
                <a:lnTo>
                  <a:pt x="420047" y="180000"/>
                </a:lnTo>
                <a:lnTo>
                  <a:pt x="384048" y="180000"/>
                </a:lnTo>
                <a:close/>
                <a:moveTo>
                  <a:pt x="256032" y="0"/>
                </a:moveTo>
                <a:lnTo>
                  <a:pt x="292032" y="0"/>
                </a:lnTo>
                <a:lnTo>
                  <a:pt x="292032" y="180000"/>
                </a:lnTo>
                <a:lnTo>
                  <a:pt x="256032" y="180000"/>
                </a:lnTo>
                <a:close/>
                <a:moveTo>
                  <a:pt x="128016" y="0"/>
                </a:moveTo>
                <a:lnTo>
                  <a:pt x="164016" y="0"/>
                </a:lnTo>
                <a:lnTo>
                  <a:pt x="164016" y="180000"/>
                </a:lnTo>
                <a:lnTo>
                  <a:pt x="128016" y="180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36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g28fad65ffe4_1_78"/>
          <p:cNvSpPr/>
          <p:nvPr/>
        </p:nvSpPr>
        <p:spPr>
          <a:xfrm>
            <a:off x="607026" y="633984"/>
            <a:ext cx="1734600" cy="548700"/>
          </a:xfrm>
          <a:prstGeom prst="rect">
            <a:avLst/>
          </a:prstGeom>
          <a:solidFill>
            <a:srgbClr val="2486B7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2-3</a:t>
            </a:r>
            <a:endParaRPr b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g28fad65ffe4_1_78"/>
          <p:cNvSpPr/>
          <p:nvPr/>
        </p:nvSpPr>
        <p:spPr>
          <a:xfrm>
            <a:off x="2341626" y="633984"/>
            <a:ext cx="9292800" cy="548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2486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595959"/>
                </a:solidFill>
              </a:rPr>
              <a:t>아메리칸 위스키 특징</a:t>
            </a:r>
            <a:endParaRPr b="0" i="0" sz="2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28fad65ffe4_1_78"/>
          <p:cNvSpPr/>
          <p:nvPr/>
        </p:nvSpPr>
        <p:spPr>
          <a:xfrm>
            <a:off x="7101858" y="6311900"/>
            <a:ext cx="324000" cy="324000"/>
          </a:xfrm>
          <a:prstGeom prst="rect">
            <a:avLst/>
          </a:prstGeom>
          <a:solidFill>
            <a:srgbClr val="DDECD7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g28fad65ffe4_1_78"/>
          <p:cNvSpPr/>
          <p:nvPr/>
        </p:nvSpPr>
        <p:spPr>
          <a:xfrm>
            <a:off x="5233602" y="6311900"/>
            <a:ext cx="18684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② ③ ● ⑤</a:t>
            </a:r>
            <a:endParaRPr/>
          </a:p>
        </p:txBody>
      </p:sp>
      <p:sp>
        <p:nvSpPr>
          <p:cNvPr id="198" name="Google Shape;198;g28fad65ffe4_1_78"/>
          <p:cNvSpPr/>
          <p:nvPr/>
        </p:nvSpPr>
        <p:spPr>
          <a:xfrm>
            <a:off x="4907586" y="6311900"/>
            <a:ext cx="324000" cy="324000"/>
          </a:xfrm>
          <a:prstGeom prst="rect">
            <a:avLst/>
          </a:prstGeom>
          <a:solidFill>
            <a:srgbClr val="FCFBE9"/>
          </a:solidFill>
          <a:ln cap="flat" cmpd="sng" w="9525">
            <a:solidFill>
              <a:srgbClr val="BBD9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endParaRPr b="0" i="0" sz="2400" u="none" cap="none" strike="noStrik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9" name="Google Shape;199;g28fad65ffe4_1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925" y="1335084"/>
            <a:ext cx="4824416" cy="4824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2020-03-05T04:07:12Z</dcterms:created>
  <dc:creator>조땡</dc:creator>
</cp:coreProperties>
</file>